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81" r:id="rId9"/>
    <p:sldId id="263" r:id="rId10"/>
    <p:sldId id="282" r:id="rId11"/>
    <p:sldId id="283" r:id="rId12"/>
    <p:sldId id="284" r:id="rId13"/>
    <p:sldId id="285" r:id="rId14"/>
    <p:sldId id="286" r:id="rId15"/>
    <p:sldId id="264" r:id="rId16"/>
    <p:sldId id="265" r:id="rId17"/>
    <p:sldId id="266" r:id="rId18"/>
    <p:sldId id="267" r:id="rId19"/>
    <p:sldId id="269" r:id="rId20"/>
    <p:sldId id="270" r:id="rId21"/>
    <p:sldId id="268" r:id="rId22"/>
    <p:sldId id="271" r:id="rId23"/>
    <p:sldId id="272" r:id="rId24"/>
    <p:sldId id="273" r:id="rId25"/>
    <p:sldId id="274" r:id="rId26"/>
    <p:sldId id="275" r:id="rId27"/>
    <p:sldId id="276" r:id="rId28"/>
    <p:sldId id="277" r:id="rId29"/>
    <p:sldId id="278" r:id="rId30"/>
    <p:sldId id="279" r:id="rId31"/>
    <p:sldId id="280" r:id="rId32"/>
    <p:sldId id="287" r:id="rId33"/>
    <p:sldId id="288" r:id="rId34"/>
    <p:sldId id="292" r:id="rId35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261" autoAdjust="0"/>
    <p:restoredTop sz="94660"/>
  </p:normalViewPr>
  <p:slideViewPr>
    <p:cSldViewPr>
      <p:cViewPr varScale="1">
        <p:scale>
          <a:sx n="70" d="100"/>
          <a:sy n="70" d="100"/>
        </p:scale>
        <p:origin x="810" y="6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A06399-C9E1-486B-B187-4B31CB9A711A}" type="datetimeFigureOut">
              <a:rPr lang="zh-CN" altLang="en-US"/>
              <a:pPr>
                <a:defRPr/>
              </a:pPr>
              <a:t>2017/4/22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19237AB-A652-4426-89EC-9B870369C4DD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58400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B5F28F-A167-48D6-BAC3-EF4C06256C6C}" type="datetimeFigureOut">
              <a:rPr lang="zh-CN" altLang="en-US"/>
              <a:pPr>
                <a:defRPr/>
              </a:pPr>
              <a:t>2017/4/22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73FD0AE-2575-4D71-9FB0-A9FDC2D28E7B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96189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EE5A0E-931F-4B5D-A807-CA3A45D8D25B}" type="datetimeFigureOut">
              <a:rPr lang="zh-CN" altLang="en-US"/>
              <a:pPr>
                <a:defRPr/>
              </a:pPr>
              <a:t>2017/4/22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3AC4B58-1F7C-4A77-AFF8-37DB15817DE9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79736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A5AD30-13B8-4E04-ADD0-85DC6EA61B50}" type="datetimeFigureOut">
              <a:rPr lang="zh-CN" altLang="en-US"/>
              <a:pPr>
                <a:defRPr/>
              </a:pPr>
              <a:t>2017/4/22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6F45501-3CE5-453F-B24A-10861D104F4F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63885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268047-CB3E-4CD3-B8B7-F1BB7FE04530}" type="datetimeFigureOut">
              <a:rPr lang="zh-CN" altLang="en-US"/>
              <a:pPr>
                <a:defRPr/>
              </a:pPr>
              <a:t>2017/4/22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05FE181-245D-4513-B3CA-4A872A83437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17953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0868FA-FFE5-43D0-BEBA-006E40BF6F95}" type="datetimeFigureOut">
              <a:rPr lang="zh-CN" altLang="en-US"/>
              <a:pPr>
                <a:defRPr/>
              </a:pPr>
              <a:t>2017/4/22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81A1B6C-F239-4C00-A96E-786510B3C1B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68872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DA2922-826D-4DAE-ABDD-31D6C88E63C1}" type="datetimeFigureOut">
              <a:rPr lang="zh-CN" altLang="en-US"/>
              <a:pPr>
                <a:defRPr/>
              </a:pPr>
              <a:t>2017/4/22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34BFE31-CAC6-4CD0-99B9-51BFAC31D9BD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14279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3E57BB-B4F9-4319-A224-914EEF0ABFE3}" type="datetimeFigureOut">
              <a:rPr lang="zh-CN" altLang="en-US"/>
              <a:pPr>
                <a:defRPr/>
              </a:pPr>
              <a:t>2017/4/22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EE141F3-1BD9-4DE6-870C-43AC060C6BA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48799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B6405E-E938-45D4-B5B9-042A0A3C25A1}" type="datetimeFigureOut">
              <a:rPr lang="zh-CN" altLang="en-US"/>
              <a:pPr>
                <a:defRPr/>
              </a:pPr>
              <a:t>2017/4/22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23758C6-DCED-4368-8A12-5F9DF22ED257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83280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900453-A8A2-4F4C-806B-8D568F479D5E}" type="datetimeFigureOut">
              <a:rPr lang="zh-CN" altLang="en-US"/>
              <a:pPr>
                <a:defRPr/>
              </a:pPr>
              <a:t>2017/4/22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F8D38A9-DD4A-4CA6-BF8D-004155C96F2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84157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885E2D-A90A-49CA-B17C-D23D80922903}" type="datetimeFigureOut">
              <a:rPr lang="zh-CN" altLang="en-US"/>
              <a:pPr>
                <a:defRPr/>
              </a:pPr>
              <a:t>2017/4/22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ED18EC6-EC18-4DFD-9D51-9FDE2D4D4AB8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39669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1B7B788-0958-42F6-A827-12BA826291C8}" type="datetimeFigureOut">
              <a:rPr lang="zh-CN" altLang="en-US"/>
              <a:pPr>
                <a:defRPr/>
              </a:pPr>
              <a:t>2017/4/22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fld id="{4159A8C2-9B8E-4758-BF74-396BFC723E62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g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G:\科大\宣传部\PPT\PPT-5副本.jpg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2" name="Rectangle 4"/>
          <p:cNvSpPr>
            <a:spLocks noGrp="1"/>
          </p:cNvSpPr>
          <p:nvPr>
            <p:ph type="ctrTitle" idx="4294967295"/>
          </p:nvPr>
        </p:nvSpPr>
        <p:spPr>
          <a:xfrm>
            <a:off x="2279650" y="1557339"/>
            <a:ext cx="7772400" cy="1470025"/>
          </a:xfrm>
        </p:spPr>
        <p:txBody>
          <a:bodyPr/>
          <a:lstStyle/>
          <a:p>
            <a:r>
              <a:rPr lang="zh-CN" altLang="en-US" b="1" dirty="0"/>
              <a:t>晶体衍射数据处理软件</a:t>
            </a:r>
            <a:r>
              <a:rPr lang="en-US" altLang="zh-CN" b="1" dirty="0"/>
              <a:t>XDS</a:t>
            </a:r>
            <a:r>
              <a:rPr lang="zh-CN" altLang="en-US" b="1" dirty="0"/>
              <a:t>的图形化界面</a:t>
            </a:r>
            <a:endParaRPr lang="zh-CN" altLang="en-US" b="1" dirty="0" smtClean="0"/>
          </a:p>
        </p:txBody>
      </p:sp>
      <p:sp>
        <p:nvSpPr>
          <p:cNvPr id="2053" name="Rectangle 5"/>
          <p:cNvSpPr>
            <a:spLocks noGrp="1"/>
          </p:cNvSpPr>
          <p:nvPr>
            <p:ph type="subTitle" idx="4294967295"/>
          </p:nvPr>
        </p:nvSpPr>
        <p:spPr>
          <a:xfrm>
            <a:off x="3000375" y="4652963"/>
            <a:ext cx="6400800" cy="696912"/>
          </a:xfrm>
        </p:spPr>
        <p:txBody>
          <a:bodyPr/>
          <a:lstStyle/>
          <a:p>
            <a:pPr marL="0" indent="0" algn="ctr">
              <a:buNone/>
            </a:pPr>
            <a:r>
              <a:rPr lang="zh-CN" altLang="en-US" dirty="0"/>
              <a:t>程金</a:t>
            </a:r>
            <a:r>
              <a:rPr lang="zh-CN" altLang="en-US" dirty="0" smtClean="0"/>
              <a:t>博</a:t>
            </a:r>
            <a:endParaRPr lang="zh-CN" altLang="en-US" dirty="0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7" t="18057" r="75819" b="15395"/>
          <a:stretch/>
        </p:blipFill>
        <p:spPr>
          <a:xfrm>
            <a:off x="0" y="0"/>
            <a:ext cx="1440000" cy="1565217"/>
          </a:xfrm>
          <a:prstGeom prst="rect">
            <a:avLst/>
          </a:prstGeom>
          <a:effectLst>
            <a:softEdge rad="127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G:\科大\宣传部\PPT\PPT-5副本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5" name="Rectangle 5"/>
          <p:cNvSpPr>
            <a:spLocks noGrp="1"/>
          </p:cNvSpPr>
          <p:nvPr>
            <p:ph type="title"/>
          </p:nvPr>
        </p:nvSpPr>
        <p:spPr>
          <a:xfrm>
            <a:off x="1981200" y="274639"/>
            <a:ext cx="4978400" cy="706437"/>
          </a:xfrm>
        </p:spPr>
        <p:txBody>
          <a:bodyPr/>
          <a:lstStyle/>
          <a:p>
            <a:r>
              <a:rPr lang="en-US" altLang="zh-CN" sz="4000" dirty="0"/>
              <a:t>Dataset </a:t>
            </a:r>
            <a:r>
              <a:rPr lang="en-US" altLang="zh-CN" sz="4000" dirty="0" smtClean="0"/>
              <a:t>2</a:t>
            </a:r>
            <a:endParaRPr lang="zh-CN" altLang="en-US" sz="4000" dirty="0"/>
          </a:p>
        </p:txBody>
      </p:sp>
      <p:sp>
        <p:nvSpPr>
          <p:cNvPr id="15366" name="Rectangle 6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120</a:t>
            </a:r>
            <a:r>
              <a:rPr lang="zh-CN" altLang="en-US" dirty="0"/>
              <a:t>张</a:t>
            </a:r>
          </a:p>
          <a:p>
            <a:r>
              <a:rPr lang="zh-CN" altLang="en-US" dirty="0"/>
              <a:t>分辨率范围：</a:t>
            </a:r>
            <a:r>
              <a:rPr lang="en-US" altLang="zh-CN" dirty="0"/>
              <a:t>50A-1.45A</a:t>
            </a:r>
          </a:p>
          <a:p>
            <a:endParaRPr lang="zh-CN" altLang="en-US" dirty="0" smtClean="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7" t="18057" r="75819" b="15395"/>
          <a:stretch/>
        </p:blipFill>
        <p:spPr>
          <a:xfrm>
            <a:off x="0" y="0"/>
            <a:ext cx="1440000" cy="1565217"/>
          </a:xfrm>
          <a:prstGeom prst="rect">
            <a:avLst/>
          </a:prstGeom>
          <a:effectLst>
            <a:softEdge rad="12700"/>
          </a:effectLst>
        </p:spPr>
      </p:pic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0179857"/>
              </p:ext>
            </p:extLst>
          </p:nvPr>
        </p:nvGraphicFramePr>
        <p:xfrm>
          <a:off x="810898" y="3434679"/>
          <a:ext cx="10816993" cy="2697675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1103230"/>
                <a:gridCol w="1544281"/>
                <a:gridCol w="1361775"/>
                <a:gridCol w="968686"/>
                <a:gridCol w="1221386"/>
                <a:gridCol w="4617635"/>
              </a:tblGrid>
              <a:tr h="964515">
                <a:tc>
                  <a:txBody>
                    <a:bodyPr/>
                    <a:lstStyle/>
                    <a:p>
                      <a:pPr algn="ctr" fontAlgn="b"/>
                      <a:endParaRPr lang="zh-CN" alt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2000" u="none" strike="noStrike" dirty="0" smtClean="0">
                          <a:effectLst/>
                        </a:rPr>
                        <a:t>完整度</a:t>
                      </a:r>
                      <a:r>
                        <a:rPr lang="en-US" sz="2000" u="none" strike="noStrike" dirty="0" smtClean="0">
                          <a:effectLst/>
                        </a:rPr>
                        <a:t>completeness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2000" u="none" strike="noStrike" dirty="0" smtClean="0">
                          <a:effectLst/>
                        </a:rPr>
                        <a:t>冗余度</a:t>
                      </a:r>
                      <a:r>
                        <a:rPr lang="en-US" sz="2000" u="none" strike="noStrike" dirty="0" smtClean="0">
                          <a:effectLst/>
                        </a:rPr>
                        <a:t>redundancy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2000" u="none" strike="noStrike" dirty="0" smtClean="0">
                          <a:effectLst/>
                        </a:rPr>
                        <a:t>信噪比</a:t>
                      </a:r>
                      <a:r>
                        <a:rPr lang="en-US" sz="2000" u="none" strike="noStrike" dirty="0" smtClean="0">
                          <a:effectLst/>
                        </a:rPr>
                        <a:t>I/Sigma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2000" u="none" strike="noStrike" dirty="0" smtClean="0">
                          <a:effectLst/>
                        </a:rPr>
                        <a:t>总点数</a:t>
                      </a:r>
                      <a:endParaRPr lang="en-US" sz="2000" u="none" strike="noStrike" dirty="0" smtClean="0">
                        <a:effectLst/>
                      </a:endParaRPr>
                    </a:p>
                    <a:p>
                      <a:pPr algn="ctr" fontAlgn="b"/>
                      <a:r>
                        <a:rPr lang="en-US" sz="2000" u="none" strike="noStrike" dirty="0" smtClean="0">
                          <a:effectLst/>
                        </a:rPr>
                        <a:t>reflections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 smtClean="0"/>
                        <a:t>晶胞常数</a:t>
                      </a:r>
                      <a:endParaRPr lang="en-US" altLang="zh-CN" sz="2000" dirty="0" smtClean="0"/>
                    </a:p>
                    <a:p>
                      <a:pPr algn="ctr"/>
                      <a:r>
                        <a:rPr lang="en-US" altLang="zh-CN" sz="2000" dirty="0" smtClean="0"/>
                        <a:t>unit cell constant</a:t>
                      </a:r>
                      <a:endParaRPr lang="zh-CN" altLang="en-US" sz="2000" dirty="0"/>
                    </a:p>
                  </a:txBody>
                  <a:tcPr marL="9525" marR="9525" marT="9525" marB="0" anchor="ctr"/>
                </a:tc>
              </a:tr>
              <a:tr h="577720"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u="none" strike="noStrike" dirty="0" smtClean="0">
                          <a:effectLst/>
                        </a:rPr>
                        <a:t>HKL-2000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2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87.8%</a:t>
                      </a:r>
                      <a:endParaRPr lang="en-US" altLang="zh-CN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11.2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2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17.0</a:t>
                      </a:r>
                      <a:endParaRPr lang="en-US" altLang="zh-CN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190,838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2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44.86 44.86 173.77</a:t>
                      </a:r>
                      <a:r>
                        <a:rPr lang="en-US" altLang="zh-CN" sz="2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 </a:t>
                      </a:r>
                      <a:r>
                        <a:rPr lang="en-US" altLang="zh-CN" sz="2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90.00 90.00 120.00</a:t>
                      </a:r>
                      <a:endParaRPr lang="en-US" altLang="zh-CN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</a:tr>
              <a:tr h="577720"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u="none" strike="noStrike" dirty="0" smtClean="0">
                          <a:effectLst/>
                        </a:rPr>
                        <a:t>XDS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2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99.9%</a:t>
                      </a:r>
                      <a:endParaRPr lang="en-US" altLang="zh-CN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13.7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19.9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265,035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44.84 44.84 173.90 </a:t>
                      </a:r>
                      <a:r>
                        <a:rPr lang="en-US" altLang="zh-CN" sz="2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90.00 90.00 120.00</a:t>
                      </a:r>
                      <a:endParaRPr lang="en-US" altLang="zh-CN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</a:tr>
              <a:tr h="577720"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iMosflm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2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100.0%</a:t>
                      </a:r>
                      <a:endParaRPr lang="en-US" altLang="zh-CN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2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11.2</a:t>
                      </a:r>
                      <a:endParaRPr lang="en-US" altLang="zh-CN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2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/</a:t>
                      </a:r>
                      <a:endParaRPr lang="en-US" altLang="zh-CN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2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213,791</a:t>
                      </a:r>
                      <a:endParaRPr lang="en-US" altLang="zh-CN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2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44.37 44.37 173.17 90.00 90.00 120.00</a:t>
                      </a:r>
                      <a:endParaRPr lang="en-US" altLang="zh-CN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640902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G:\科大\宣传部\PPT\PPT-5副本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5" name="Rectangle 5"/>
          <p:cNvSpPr>
            <a:spLocks noGrp="1"/>
          </p:cNvSpPr>
          <p:nvPr>
            <p:ph type="title"/>
          </p:nvPr>
        </p:nvSpPr>
        <p:spPr>
          <a:xfrm>
            <a:off x="1981200" y="274639"/>
            <a:ext cx="4978400" cy="706437"/>
          </a:xfrm>
        </p:spPr>
        <p:txBody>
          <a:bodyPr/>
          <a:lstStyle/>
          <a:p>
            <a:r>
              <a:rPr lang="en-US" altLang="zh-CN" sz="4000" dirty="0"/>
              <a:t>Dataset </a:t>
            </a:r>
            <a:r>
              <a:rPr lang="en-US" altLang="zh-CN" sz="4000" dirty="0" smtClean="0"/>
              <a:t>3</a:t>
            </a:r>
            <a:endParaRPr lang="zh-CN" altLang="en-US" sz="4000" dirty="0"/>
          </a:p>
        </p:txBody>
      </p:sp>
      <p:sp>
        <p:nvSpPr>
          <p:cNvPr id="15366" name="Rectangle 6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230</a:t>
            </a:r>
            <a:r>
              <a:rPr lang="zh-CN" altLang="en-US" dirty="0"/>
              <a:t>张</a:t>
            </a:r>
          </a:p>
          <a:p>
            <a:r>
              <a:rPr lang="zh-CN" altLang="en-US" dirty="0"/>
              <a:t>分辨率范围：</a:t>
            </a:r>
            <a:r>
              <a:rPr lang="en-US" altLang="zh-CN" dirty="0"/>
              <a:t>50A-1.65A</a:t>
            </a:r>
          </a:p>
          <a:p>
            <a:endParaRPr lang="zh-CN" altLang="en-US" dirty="0" smtClean="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7" t="18057" r="75819" b="15395"/>
          <a:stretch/>
        </p:blipFill>
        <p:spPr>
          <a:xfrm>
            <a:off x="0" y="0"/>
            <a:ext cx="1440000" cy="1565217"/>
          </a:xfrm>
          <a:prstGeom prst="rect">
            <a:avLst/>
          </a:prstGeom>
          <a:effectLst>
            <a:softEdge rad="12700"/>
          </a:effectLst>
        </p:spPr>
      </p:pic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01729484"/>
              </p:ext>
            </p:extLst>
          </p:nvPr>
        </p:nvGraphicFramePr>
        <p:xfrm>
          <a:off x="810898" y="3434679"/>
          <a:ext cx="10816993" cy="2697675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1103230"/>
                <a:gridCol w="1544281"/>
                <a:gridCol w="1361775"/>
                <a:gridCol w="968686"/>
                <a:gridCol w="1221386"/>
                <a:gridCol w="4617635"/>
              </a:tblGrid>
              <a:tr h="964515">
                <a:tc>
                  <a:txBody>
                    <a:bodyPr/>
                    <a:lstStyle/>
                    <a:p>
                      <a:pPr algn="ctr" fontAlgn="b"/>
                      <a:endParaRPr lang="zh-CN" alt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2000" u="none" strike="noStrike" dirty="0" smtClean="0">
                          <a:effectLst/>
                          <a:latin typeface="+mn-lt"/>
                        </a:rPr>
                        <a:t>完整度</a:t>
                      </a:r>
                      <a:r>
                        <a:rPr lang="en-US" sz="2000" u="none" strike="noStrike" dirty="0" smtClean="0">
                          <a:effectLst/>
                          <a:latin typeface="+mn-lt"/>
                        </a:rPr>
                        <a:t>completeness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2000" u="none" strike="noStrike" dirty="0" smtClean="0">
                          <a:effectLst/>
                          <a:latin typeface="+mn-lt"/>
                        </a:rPr>
                        <a:t>冗余度</a:t>
                      </a:r>
                      <a:r>
                        <a:rPr lang="en-US" sz="2000" u="none" strike="noStrike" dirty="0" smtClean="0">
                          <a:effectLst/>
                          <a:latin typeface="+mn-lt"/>
                        </a:rPr>
                        <a:t>redundancy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2000" u="none" strike="noStrike" dirty="0" smtClean="0">
                          <a:effectLst/>
                          <a:latin typeface="+mn-lt"/>
                        </a:rPr>
                        <a:t>信噪比</a:t>
                      </a:r>
                      <a:r>
                        <a:rPr lang="en-US" sz="2000" u="none" strike="noStrike" dirty="0" smtClean="0">
                          <a:effectLst/>
                          <a:latin typeface="+mn-lt"/>
                        </a:rPr>
                        <a:t>I/Sigma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2000" u="none" strike="noStrike" dirty="0" smtClean="0">
                          <a:effectLst/>
                          <a:latin typeface="+mn-lt"/>
                        </a:rPr>
                        <a:t>总点数</a:t>
                      </a:r>
                      <a:endParaRPr lang="en-US" sz="2000" u="none" strike="noStrike" dirty="0" smtClean="0">
                        <a:effectLst/>
                        <a:latin typeface="+mn-lt"/>
                      </a:endParaRPr>
                    </a:p>
                    <a:p>
                      <a:pPr algn="ctr" fontAlgn="b"/>
                      <a:r>
                        <a:rPr lang="en-US" sz="2000" u="none" strike="noStrike" dirty="0" smtClean="0">
                          <a:effectLst/>
                          <a:latin typeface="+mn-lt"/>
                        </a:rPr>
                        <a:t>reflections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 smtClean="0">
                          <a:latin typeface="+mn-lt"/>
                        </a:rPr>
                        <a:t>晶胞常数</a:t>
                      </a:r>
                      <a:endParaRPr lang="en-US" altLang="zh-CN" sz="2000" dirty="0" smtClean="0">
                        <a:latin typeface="+mn-lt"/>
                      </a:endParaRPr>
                    </a:p>
                    <a:p>
                      <a:pPr algn="ctr"/>
                      <a:r>
                        <a:rPr lang="en-US" altLang="zh-CN" sz="2000" dirty="0" smtClean="0">
                          <a:latin typeface="+mn-lt"/>
                        </a:rPr>
                        <a:t>unit cell constant</a:t>
                      </a:r>
                      <a:endParaRPr lang="zh-CN" altLang="en-US" sz="2000" dirty="0">
                        <a:latin typeface="+mn-lt"/>
                      </a:endParaRPr>
                    </a:p>
                  </a:txBody>
                  <a:tcPr marL="9525" marR="9525" marT="9525" marB="0" anchor="ctr"/>
                </a:tc>
              </a:tr>
              <a:tr h="577720"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u="none" strike="noStrike" dirty="0" smtClean="0">
                          <a:effectLst/>
                          <a:latin typeface="+mn-lt"/>
                        </a:rPr>
                        <a:t>HKL-2000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2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64.8%</a:t>
                      </a:r>
                      <a:endParaRPr lang="en-US" altLang="zh-CN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1.9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5.9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333,124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2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90.56 128.25 192.07 90.00 90.00 90.00</a:t>
                      </a:r>
                      <a:endParaRPr lang="en-US" altLang="zh-CN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</a:tr>
              <a:tr h="577720"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u="none" strike="noStrike" dirty="0" smtClean="0">
                          <a:effectLst/>
                          <a:latin typeface="+mn-lt"/>
                        </a:rPr>
                        <a:t>XDS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2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97.9%</a:t>
                      </a:r>
                      <a:endParaRPr lang="en-US" altLang="zh-CN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4.8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2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15.3</a:t>
                      </a:r>
                      <a:endParaRPr lang="en-US" altLang="zh-CN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1,278,900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90.56 128.25 191.91 </a:t>
                      </a:r>
                      <a:r>
                        <a:rPr lang="en-US" altLang="zh-CN" sz="2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90.00 90.00 90.00</a:t>
                      </a:r>
                      <a:endParaRPr lang="en-US" altLang="zh-CN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</a:tr>
              <a:tr h="577720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0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</a:rPr>
                        <a:t>iMosflm</a:t>
                      </a:r>
                      <a:endParaRPr lang="en-US" altLang="zh-CN" sz="2000" b="0" i="0" u="none" strike="noStrike" dirty="0" smtClean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2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98.9%</a:t>
                      </a:r>
                      <a:endParaRPr lang="en-US" altLang="zh-CN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2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4.8</a:t>
                      </a:r>
                      <a:endParaRPr lang="en-US" altLang="zh-CN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2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/</a:t>
                      </a:r>
                      <a:endParaRPr lang="en-US" altLang="zh-CN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2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1,260,928</a:t>
                      </a:r>
                      <a:endParaRPr lang="en-US" altLang="zh-CN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2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90.36 128.00 191.62 90.00 90.00 90.00</a:t>
                      </a:r>
                      <a:endParaRPr lang="en-US" altLang="zh-CN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01328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G:\科大\宣传部\PPT\PPT-5副本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5" name="Rectangle 5"/>
          <p:cNvSpPr>
            <a:spLocks noGrp="1"/>
          </p:cNvSpPr>
          <p:nvPr>
            <p:ph type="title"/>
          </p:nvPr>
        </p:nvSpPr>
        <p:spPr>
          <a:xfrm>
            <a:off x="1981200" y="274639"/>
            <a:ext cx="4978400" cy="706437"/>
          </a:xfrm>
        </p:spPr>
        <p:txBody>
          <a:bodyPr/>
          <a:lstStyle/>
          <a:p>
            <a:r>
              <a:rPr lang="en-US" altLang="zh-CN" sz="4000" dirty="0"/>
              <a:t>Dataset </a:t>
            </a:r>
            <a:r>
              <a:rPr lang="en-US" altLang="zh-CN" sz="4000" dirty="0" smtClean="0"/>
              <a:t>4</a:t>
            </a:r>
            <a:endParaRPr lang="zh-CN" altLang="en-US" sz="4000" dirty="0"/>
          </a:p>
        </p:txBody>
      </p:sp>
      <p:sp>
        <p:nvSpPr>
          <p:cNvPr id="15366" name="Rectangle 6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120</a:t>
            </a:r>
            <a:r>
              <a:rPr lang="zh-CN" altLang="en-US" dirty="0"/>
              <a:t>张</a:t>
            </a:r>
          </a:p>
          <a:p>
            <a:r>
              <a:rPr lang="zh-CN" altLang="en-US" dirty="0"/>
              <a:t>分辨率范围：</a:t>
            </a:r>
            <a:r>
              <a:rPr lang="en-US" altLang="zh-CN" dirty="0"/>
              <a:t>50A-1.85A</a:t>
            </a:r>
          </a:p>
          <a:p>
            <a:endParaRPr lang="zh-CN" altLang="en-US" dirty="0" smtClean="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7" t="18057" r="75819" b="15395"/>
          <a:stretch/>
        </p:blipFill>
        <p:spPr>
          <a:xfrm>
            <a:off x="0" y="0"/>
            <a:ext cx="1440000" cy="1565217"/>
          </a:xfrm>
          <a:prstGeom prst="rect">
            <a:avLst/>
          </a:prstGeom>
          <a:effectLst>
            <a:softEdge rad="12700"/>
          </a:effectLst>
        </p:spPr>
      </p:pic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18939404"/>
              </p:ext>
            </p:extLst>
          </p:nvPr>
        </p:nvGraphicFramePr>
        <p:xfrm>
          <a:off x="810898" y="3434679"/>
          <a:ext cx="10816993" cy="2697675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1103230"/>
                <a:gridCol w="1544281"/>
                <a:gridCol w="1361775"/>
                <a:gridCol w="968686"/>
                <a:gridCol w="1221386"/>
                <a:gridCol w="4617635"/>
              </a:tblGrid>
              <a:tr h="964515">
                <a:tc>
                  <a:txBody>
                    <a:bodyPr/>
                    <a:lstStyle/>
                    <a:p>
                      <a:pPr algn="ctr" fontAlgn="b"/>
                      <a:endParaRPr lang="zh-CN" alt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2000" u="none" strike="noStrike" dirty="0" smtClean="0">
                          <a:effectLst/>
                          <a:latin typeface="+mn-lt"/>
                        </a:rPr>
                        <a:t>完整度</a:t>
                      </a:r>
                      <a:r>
                        <a:rPr lang="en-US" sz="2000" u="none" strike="noStrike" dirty="0" smtClean="0">
                          <a:effectLst/>
                          <a:latin typeface="+mn-lt"/>
                        </a:rPr>
                        <a:t>completeness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2000" u="none" strike="noStrike" dirty="0" smtClean="0">
                          <a:effectLst/>
                          <a:latin typeface="+mn-lt"/>
                        </a:rPr>
                        <a:t>冗余度</a:t>
                      </a:r>
                      <a:r>
                        <a:rPr lang="en-US" sz="2000" u="none" strike="noStrike" dirty="0" smtClean="0">
                          <a:effectLst/>
                          <a:latin typeface="+mn-lt"/>
                        </a:rPr>
                        <a:t>redundancy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2000" u="none" strike="noStrike" dirty="0" smtClean="0">
                          <a:effectLst/>
                          <a:latin typeface="+mn-lt"/>
                        </a:rPr>
                        <a:t>信噪比</a:t>
                      </a:r>
                      <a:r>
                        <a:rPr lang="en-US" sz="2000" u="none" strike="noStrike" dirty="0" smtClean="0">
                          <a:effectLst/>
                          <a:latin typeface="+mn-lt"/>
                        </a:rPr>
                        <a:t>I/Sigma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2000" u="none" strike="noStrike" dirty="0" smtClean="0">
                          <a:effectLst/>
                          <a:latin typeface="+mn-lt"/>
                        </a:rPr>
                        <a:t>总点数</a:t>
                      </a:r>
                      <a:endParaRPr lang="en-US" sz="2000" u="none" strike="noStrike" dirty="0" smtClean="0">
                        <a:effectLst/>
                        <a:latin typeface="+mn-lt"/>
                      </a:endParaRPr>
                    </a:p>
                    <a:p>
                      <a:pPr algn="ctr" fontAlgn="b"/>
                      <a:r>
                        <a:rPr lang="en-US" sz="2000" u="none" strike="noStrike" dirty="0" smtClean="0">
                          <a:effectLst/>
                          <a:latin typeface="+mn-lt"/>
                        </a:rPr>
                        <a:t>reflections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 smtClean="0">
                          <a:latin typeface="+mn-lt"/>
                        </a:rPr>
                        <a:t>晶胞常数</a:t>
                      </a:r>
                      <a:endParaRPr lang="en-US" altLang="zh-CN" sz="2000" dirty="0" smtClean="0">
                        <a:latin typeface="+mn-lt"/>
                      </a:endParaRPr>
                    </a:p>
                    <a:p>
                      <a:pPr algn="ctr"/>
                      <a:r>
                        <a:rPr lang="en-US" altLang="zh-CN" sz="2000" dirty="0" smtClean="0">
                          <a:latin typeface="+mn-lt"/>
                        </a:rPr>
                        <a:t>unit cell constant</a:t>
                      </a:r>
                      <a:endParaRPr lang="zh-CN" altLang="en-US" sz="2000" dirty="0">
                        <a:latin typeface="+mn-lt"/>
                      </a:endParaRPr>
                    </a:p>
                  </a:txBody>
                  <a:tcPr marL="9525" marR="9525" marT="9525" marB="0" anchor="ctr"/>
                </a:tc>
              </a:tr>
              <a:tr h="577720"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u="none" strike="noStrike" dirty="0" smtClean="0">
                          <a:effectLst/>
                          <a:latin typeface="+mn-lt"/>
                        </a:rPr>
                        <a:t>HKL-2000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2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90.0%</a:t>
                      </a:r>
                      <a:endParaRPr lang="en-US" altLang="zh-CN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20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7.2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2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32.0</a:t>
                      </a:r>
                      <a:endParaRPr lang="en-US" altLang="zh-CN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67,368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2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54.19 54.19 67.95 90.00 90.00 120.00</a:t>
                      </a:r>
                      <a:endParaRPr lang="en-US" altLang="zh-CN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</a:tr>
              <a:tr h="577720"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u="none" strike="noStrike" dirty="0" smtClean="0">
                          <a:effectLst/>
                          <a:latin typeface="+mn-lt"/>
                        </a:rPr>
                        <a:t>XDS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2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94.0%</a:t>
                      </a:r>
                      <a:endParaRPr lang="en-US" altLang="zh-CN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2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7.0</a:t>
                      </a:r>
                      <a:endParaRPr lang="en-US" altLang="zh-CN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2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26.0</a:t>
                      </a:r>
                      <a:endParaRPr lang="en-US" altLang="zh-CN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71,705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54.12 54.12 68.06 </a:t>
                      </a:r>
                      <a:r>
                        <a:rPr lang="en-US" altLang="zh-CN" sz="2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90.00 90.00 120.00</a:t>
                      </a:r>
                      <a:endParaRPr lang="en-US" altLang="zh-CN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</a:tr>
              <a:tr h="577720"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iMosflm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2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96.3%</a:t>
                      </a:r>
                      <a:endParaRPr lang="en-US" altLang="zh-CN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2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7.0</a:t>
                      </a:r>
                      <a:endParaRPr lang="en-US" altLang="zh-CN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2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/</a:t>
                      </a:r>
                      <a:endParaRPr lang="en-US" altLang="zh-CN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2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68,658</a:t>
                      </a:r>
                      <a:endParaRPr lang="en-US" altLang="zh-CN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2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54.15 54.15 68.01 90.00</a:t>
                      </a:r>
                      <a:r>
                        <a:rPr lang="en-US" altLang="zh-CN" sz="2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 90.00 120.00</a:t>
                      </a:r>
                      <a:endParaRPr lang="en-US" altLang="zh-CN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970711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G:\科大\宣传部\PPT\PPT-5副本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5" name="Rectangle 5"/>
          <p:cNvSpPr>
            <a:spLocks noGrp="1"/>
          </p:cNvSpPr>
          <p:nvPr>
            <p:ph type="title"/>
          </p:nvPr>
        </p:nvSpPr>
        <p:spPr>
          <a:xfrm>
            <a:off x="1981200" y="274639"/>
            <a:ext cx="4978400" cy="706437"/>
          </a:xfrm>
        </p:spPr>
        <p:txBody>
          <a:bodyPr/>
          <a:lstStyle/>
          <a:p>
            <a:r>
              <a:rPr lang="en-US" altLang="zh-CN" sz="4000" dirty="0"/>
              <a:t>Dataset </a:t>
            </a:r>
            <a:r>
              <a:rPr lang="en-US" altLang="zh-CN" sz="4000" dirty="0" smtClean="0"/>
              <a:t>5</a:t>
            </a:r>
            <a:endParaRPr lang="zh-CN" altLang="en-US" sz="4000" dirty="0"/>
          </a:p>
        </p:txBody>
      </p:sp>
      <p:sp>
        <p:nvSpPr>
          <p:cNvPr id="15366" name="Rectangle 6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240</a:t>
            </a:r>
            <a:r>
              <a:rPr lang="zh-CN" altLang="en-US" dirty="0"/>
              <a:t>张</a:t>
            </a:r>
          </a:p>
          <a:p>
            <a:r>
              <a:rPr lang="zh-CN" altLang="en-US" dirty="0"/>
              <a:t>分辨率范围：</a:t>
            </a:r>
            <a:r>
              <a:rPr lang="en-US" altLang="zh-CN" dirty="0"/>
              <a:t>50A-1.97A</a:t>
            </a:r>
          </a:p>
          <a:p>
            <a:endParaRPr lang="zh-CN" altLang="en-US" dirty="0" smtClean="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7" t="18057" r="75819" b="15395"/>
          <a:stretch/>
        </p:blipFill>
        <p:spPr>
          <a:xfrm>
            <a:off x="0" y="0"/>
            <a:ext cx="1440000" cy="1565217"/>
          </a:xfrm>
          <a:prstGeom prst="rect">
            <a:avLst/>
          </a:prstGeom>
          <a:effectLst>
            <a:softEdge rad="12700"/>
          </a:effectLst>
        </p:spPr>
      </p:pic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83154956"/>
              </p:ext>
            </p:extLst>
          </p:nvPr>
        </p:nvGraphicFramePr>
        <p:xfrm>
          <a:off x="810898" y="3434679"/>
          <a:ext cx="10816993" cy="2697675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1103230"/>
                <a:gridCol w="1544281"/>
                <a:gridCol w="1361775"/>
                <a:gridCol w="968686"/>
                <a:gridCol w="1221386"/>
                <a:gridCol w="4617635"/>
              </a:tblGrid>
              <a:tr h="964515">
                <a:tc>
                  <a:txBody>
                    <a:bodyPr/>
                    <a:lstStyle/>
                    <a:p>
                      <a:pPr algn="ctr" fontAlgn="b"/>
                      <a:endParaRPr lang="zh-CN" alt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2000" u="none" strike="noStrike" dirty="0" smtClean="0">
                          <a:effectLst/>
                          <a:latin typeface="+mn-lt"/>
                        </a:rPr>
                        <a:t>完整度</a:t>
                      </a:r>
                      <a:r>
                        <a:rPr lang="en-US" sz="2000" u="none" strike="noStrike" dirty="0" smtClean="0">
                          <a:effectLst/>
                          <a:latin typeface="+mn-lt"/>
                        </a:rPr>
                        <a:t>completeness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2000" u="none" strike="noStrike" dirty="0" smtClean="0">
                          <a:effectLst/>
                          <a:latin typeface="+mn-lt"/>
                        </a:rPr>
                        <a:t>冗余度</a:t>
                      </a:r>
                      <a:r>
                        <a:rPr lang="en-US" sz="2000" u="none" strike="noStrike" dirty="0" smtClean="0">
                          <a:effectLst/>
                          <a:latin typeface="+mn-lt"/>
                        </a:rPr>
                        <a:t>redundancy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2000" u="none" strike="noStrike" dirty="0" smtClean="0">
                          <a:effectLst/>
                          <a:latin typeface="+mn-lt"/>
                        </a:rPr>
                        <a:t>信噪比</a:t>
                      </a:r>
                      <a:r>
                        <a:rPr lang="en-US" sz="2000" u="none" strike="noStrike" dirty="0" smtClean="0">
                          <a:effectLst/>
                          <a:latin typeface="+mn-lt"/>
                        </a:rPr>
                        <a:t>I/Sigma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2000" u="none" strike="noStrike" dirty="0" smtClean="0">
                          <a:effectLst/>
                          <a:latin typeface="+mn-lt"/>
                        </a:rPr>
                        <a:t>总点数</a:t>
                      </a:r>
                      <a:endParaRPr lang="en-US" sz="2000" u="none" strike="noStrike" dirty="0" smtClean="0">
                        <a:effectLst/>
                        <a:latin typeface="+mn-lt"/>
                      </a:endParaRPr>
                    </a:p>
                    <a:p>
                      <a:pPr algn="ctr" fontAlgn="b"/>
                      <a:r>
                        <a:rPr lang="en-US" sz="2000" u="none" strike="noStrike" dirty="0" smtClean="0">
                          <a:effectLst/>
                          <a:latin typeface="+mn-lt"/>
                        </a:rPr>
                        <a:t>reflections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 smtClean="0">
                          <a:latin typeface="+mn-lt"/>
                        </a:rPr>
                        <a:t>晶胞常数</a:t>
                      </a:r>
                      <a:endParaRPr lang="en-US" altLang="zh-CN" sz="2000" dirty="0" smtClean="0">
                        <a:latin typeface="+mn-lt"/>
                      </a:endParaRPr>
                    </a:p>
                    <a:p>
                      <a:pPr algn="ctr"/>
                      <a:r>
                        <a:rPr lang="en-US" altLang="zh-CN" sz="2000" dirty="0" smtClean="0">
                          <a:latin typeface="+mn-lt"/>
                        </a:rPr>
                        <a:t>unit cell constant</a:t>
                      </a:r>
                      <a:endParaRPr lang="zh-CN" altLang="en-US" sz="2000" dirty="0">
                        <a:latin typeface="+mn-lt"/>
                      </a:endParaRPr>
                    </a:p>
                  </a:txBody>
                  <a:tcPr marL="9525" marR="9525" marT="9525" marB="0" anchor="ctr"/>
                </a:tc>
              </a:tr>
              <a:tr h="577720"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u="none" strike="noStrike" dirty="0" smtClean="0">
                          <a:effectLst/>
                        </a:rPr>
                        <a:t>HKL-2000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2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98.2%</a:t>
                      </a:r>
                      <a:endParaRPr lang="en-US" altLang="zh-CN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20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3.3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10.2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154,012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2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92.15 92.15 211.80 90.00 90.00 120.00</a:t>
                      </a:r>
                      <a:endParaRPr lang="en-US" altLang="zh-CN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</a:tr>
              <a:tr h="577720"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u="none" strike="noStrike" dirty="0" smtClean="0">
                          <a:effectLst/>
                        </a:rPr>
                        <a:t>XDS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2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97.5%</a:t>
                      </a:r>
                      <a:endParaRPr lang="en-US" altLang="zh-CN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3.8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11.2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184,509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92.39 92.39 212.82 </a:t>
                      </a:r>
                      <a:r>
                        <a:rPr lang="en-US" altLang="zh-CN" sz="2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90.00 90.00 120.00</a:t>
                      </a:r>
                      <a:endParaRPr lang="en-US" altLang="zh-CN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</a:tr>
              <a:tr h="577720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20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iMosflm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2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95.0%</a:t>
                      </a:r>
                      <a:endParaRPr lang="en-US" altLang="zh-CN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2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3.4</a:t>
                      </a:r>
                      <a:endParaRPr lang="en-US" altLang="zh-CN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2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/</a:t>
                      </a:r>
                      <a:endParaRPr lang="en-US" altLang="zh-CN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2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154,970</a:t>
                      </a:r>
                      <a:endParaRPr lang="en-US" altLang="zh-CN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2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92.86 92.86 212.91 90.00 90.00 120.00</a:t>
                      </a:r>
                      <a:endParaRPr lang="en-US" altLang="zh-CN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12896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G:\科大\宣传部\PPT\PPT-5副本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5" name="Rectangle 5"/>
          <p:cNvSpPr>
            <a:spLocks noGrp="1"/>
          </p:cNvSpPr>
          <p:nvPr>
            <p:ph type="title"/>
          </p:nvPr>
        </p:nvSpPr>
        <p:spPr>
          <a:xfrm>
            <a:off x="1981200" y="274639"/>
            <a:ext cx="4978400" cy="706437"/>
          </a:xfrm>
        </p:spPr>
        <p:txBody>
          <a:bodyPr/>
          <a:lstStyle/>
          <a:p>
            <a:r>
              <a:rPr lang="en-US" altLang="zh-CN" sz="4000" dirty="0"/>
              <a:t>Dataset </a:t>
            </a:r>
            <a:r>
              <a:rPr lang="en-US" altLang="zh-CN" sz="4000" dirty="0" smtClean="0"/>
              <a:t>6</a:t>
            </a:r>
            <a:endParaRPr lang="zh-CN" altLang="en-US" sz="4000" dirty="0"/>
          </a:p>
        </p:txBody>
      </p:sp>
      <p:sp>
        <p:nvSpPr>
          <p:cNvPr id="15366" name="Rectangle 6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150</a:t>
            </a:r>
            <a:r>
              <a:rPr lang="zh-CN" altLang="en-US" dirty="0"/>
              <a:t>张</a:t>
            </a:r>
          </a:p>
          <a:p>
            <a:r>
              <a:rPr lang="zh-CN" altLang="en-US" dirty="0"/>
              <a:t>分辨率范围：</a:t>
            </a:r>
            <a:r>
              <a:rPr lang="en-US" altLang="zh-CN" dirty="0"/>
              <a:t>50A-2.05A</a:t>
            </a:r>
          </a:p>
          <a:p>
            <a:endParaRPr lang="zh-CN" altLang="en-US" dirty="0" smtClean="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7" t="18057" r="75819" b="15395"/>
          <a:stretch/>
        </p:blipFill>
        <p:spPr>
          <a:xfrm>
            <a:off x="0" y="0"/>
            <a:ext cx="1440000" cy="1565217"/>
          </a:xfrm>
          <a:prstGeom prst="rect">
            <a:avLst/>
          </a:prstGeom>
          <a:effectLst>
            <a:softEdge rad="12700"/>
          </a:effectLst>
        </p:spPr>
      </p:pic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94489908"/>
              </p:ext>
            </p:extLst>
          </p:nvPr>
        </p:nvGraphicFramePr>
        <p:xfrm>
          <a:off x="810898" y="3434679"/>
          <a:ext cx="10816993" cy="2697675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1103230"/>
                <a:gridCol w="1544281"/>
                <a:gridCol w="1361775"/>
                <a:gridCol w="968686"/>
                <a:gridCol w="1221386"/>
                <a:gridCol w="4617635"/>
              </a:tblGrid>
              <a:tr h="964515">
                <a:tc>
                  <a:txBody>
                    <a:bodyPr/>
                    <a:lstStyle/>
                    <a:p>
                      <a:pPr algn="ctr" fontAlgn="b"/>
                      <a:endParaRPr lang="zh-CN" alt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2000" u="none" strike="noStrike" dirty="0" smtClean="0">
                          <a:effectLst/>
                          <a:latin typeface="+mn-lt"/>
                        </a:rPr>
                        <a:t>完整度</a:t>
                      </a:r>
                      <a:r>
                        <a:rPr lang="en-US" sz="2000" u="none" strike="noStrike" dirty="0" smtClean="0">
                          <a:effectLst/>
                          <a:latin typeface="+mn-lt"/>
                        </a:rPr>
                        <a:t>completeness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2000" u="none" strike="noStrike" dirty="0" smtClean="0">
                          <a:effectLst/>
                          <a:latin typeface="+mn-lt"/>
                        </a:rPr>
                        <a:t>冗余度</a:t>
                      </a:r>
                      <a:r>
                        <a:rPr lang="en-US" sz="2000" u="none" strike="noStrike" dirty="0" smtClean="0">
                          <a:effectLst/>
                          <a:latin typeface="+mn-lt"/>
                        </a:rPr>
                        <a:t>redundancy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2000" u="none" strike="noStrike" dirty="0" smtClean="0">
                          <a:effectLst/>
                          <a:latin typeface="+mn-lt"/>
                        </a:rPr>
                        <a:t>信噪比</a:t>
                      </a:r>
                      <a:r>
                        <a:rPr lang="en-US" sz="2000" u="none" strike="noStrike" dirty="0" smtClean="0">
                          <a:effectLst/>
                          <a:latin typeface="+mn-lt"/>
                        </a:rPr>
                        <a:t>I/Sigma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2000" u="none" strike="noStrike" dirty="0" smtClean="0">
                          <a:effectLst/>
                          <a:latin typeface="+mn-lt"/>
                        </a:rPr>
                        <a:t>总点数</a:t>
                      </a:r>
                      <a:endParaRPr lang="en-US" sz="2000" u="none" strike="noStrike" dirty="0" smtClean="0">
                        <a:effectLst/>
                        <a:latin typeface="+mn-lt"/>
                      </a:endParaRPr>
                    </a:p>
                    <a:p>
                      <a:pPr algn="ctr" fontAlgn="b"/>
                      <a:r>
                        <a:rPr lang="en-US" sz="2000" u="none" strike="noStrike" dirty="0" smtClean="0">
                          <a:effectLst/>
                          <a:latin typeface="+mn-lt"/>
                        </a:rPr>
                        <a:t>reflections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 smtClean="0">
                          <a:latin typeface="+mn-lt"/>
                        </a:rPr>
                        <a:t>晶胞常数</a:t>
                      </a:r>
                      <a:endParaRPr lang="en-US" altLang="zh-CN" sz="2000" dirty="0" smtClean="0">
                        <a:latin typeface="+mn-lt"/>
                      </a:endParaRPr>
                    </a:p>
                    <a:p>
                      <a:pPr algn="ctr"/>
                      <a:r>
                        <a:rPr lang="en-US" altLang="zh-CN" sz="2000" dirty="0" smtClean="0">
                          <a:latin typeface="+mn-lt"/>
                        </a:rPr>
                        <a:t>unit cell constant</a:t>
                      </a:r>
                      <a:endParaRPr lang="zh-CN" altLang="en-US" sz="2000" dirty="0">
                        <a:latin typeface="+mn-lt"/>
                      </a:endParaRPr>
                    </a:p>
                  </a:txBody>
                  <a:tcPr marL="9525" marR="9525" marT="9525" marB="0" anchor="ctr"/>
                </a:tc>
              </a:tr>
              <a:tr h="577720"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u="none" strike="noStrike" dirty="0" smtClean="0">
                          <a:effectLst/>
                        </a:rPr>
                        <a:t>HKL-2000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2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92.6%</a:t>
                      </a:r>
                      <a:endParaRPr lang="en-US" altLang="zh-CN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20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7.6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20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16.2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322,945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2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114.28 114.28 95.36 90.00 90.00 120.00</a:t>
                      </a:r>
                      <a:endParaRPr lang="en-US" altLang="zh-CN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</a:tr>
              <a:tr h="577720"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u="none" strike="noStrike" dirty="0" smtClean="0">
                          <a:effectLst/>
                        </a:rPr>
                        <a:t>XDS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2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99.9%</a:t>
                      </a:r>
                      <a:endParaRPr lang="en-US" altLang="zh-CN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9.4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15.7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426,946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114.38 114.38 95.41 </a:t>
                      </a:r>
                      <a:r>
                        <a:rPr lang="en-US" altLang="zh-CN" sz="2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90.00 90.00 120.00</a:t>
                      </a:r>
                      <a:endParaRPr lang="en-US" altLang="zh-CN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</a:tr>
              <a:tr h="577720"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iMosflm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2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100.0%</a:t>
                      </a:r>
                      <a:endParaRPr lang="en-US" altLang="zh-CN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2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9.2</a:t>
                      </a:r>
                      <a:endParaRPr lang="en-US" altLang="zh-CN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2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/</a:t>
                      </a:r>
                      <a:endParaRPr lang="en-US" altLang="zh-CN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2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401,860</a:t>
                      </a:r>
                      <a:endParaRPr lang="en-US" altLang="zh-CN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2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112.12</a:t>
                      </a:r>
                      <a:r>
                        <a:rPr lang="en-US" altLang="zh-CN" sz="2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 112.12 95.35 90.00 90.00 120.00</a:t>
                      </a:r>
                      <a:endParaRPr lang="en-US" altLang="zh-CN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31150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G:\科大\宣传部\PPT\PPT-5副本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5" name="Rectangle 5"/>
          <p:cNvSpPr>
            <a:spLocks noGrp="1"/>
          </p:cNvSpPr>
          <p:nvPr>
            <p:ph type="title"/>
          </p:nvPr>
        </p:nvSpPr>
        <p:spPr>
          <a:xfrm>
            <a:off x="1981200" y="274639"/>
            <a:ext cx="4978400" cy="706437"/>
          </a:xfrm>
        </p:spPr>
        <p:txBody>
          <a:bodyPr/>
          <a:lstStyle/>
          <a:p>
            <a:r>
              <a:rPr lang="en-US" altLang="zh-CN" sz="4000" dirty="0"/>
              <a:t>Dataset 7</a:t>
            </a:r>
            <a:endParaRPr lang="zh-CN" altLang="en-US" sz="4000" dirty="0"/>
          </a:p>
        </p:txBody>
      </p:sp>
      <p:sp>
        <p:nvSpPr>
          <p:cNvPr id="15366" name="Rectangle 6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100</a:t>
            </a:r>
            <a:r>
              <a:rPr lang="zh-CN" altLang="en-US" dirty="0"/>
              <a:t>张</a:t>
            </a:r>
          </a:p>
          <a:p>
            <a:r>
              <a:rPr lang="zh-CN" altLang="en-US" dirty="0"/>
              <a:t>分辨率范围：</a:t>
            </a:r>
            <a:r>
              <a:rPr lang="en-US" altLang="zh-CN" dirty="0"/>
              <a:t>50A-2.1A</a:t>
            </a:r>
          </a:p>
          <a:p>
            <a:endParaRPr lang="zh-CN" altLang="en-US" dirty="0" smtClean="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7" t="18057" r="75819" b="15395"/>
          <a:stretch/>
        </p:blipFill>
        <p:spPr>
          <a:xfrm>
            <a:off x="0" y="0"/>
            <a:ext cx="1440000" cy="1565217"/>
          </a:xfrm>
          <a:prstGeom prst="rect">
            <a:avLst/>
          </a:prstGeom>
          <a:effectLst>
            <a:softEdge rad="12700"/>
          </a:effectLst>
        </p:spPr>
      </p:pic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88902615"/>
              </p:ext>
            </p:extLst>
          </p:nvPr>
        </p:nvGraphicFramePr>
        <p:xfrm>
          <a:off x="810898" y="3434679"/>
          <a:ext cx="10816993" cy="2697675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1103230"/>
                <a:gridCol w="1544281"/>
                <a:gridCol w="1361775"/>
                <a:gridCol w="968686"/>
                <a:gridCol w="1221386"/>
                <a:gridCol w="4617635"/>
              </a:tblGrid>
              <a:tr h="964515">
                <a:tc>
                  <a:txBody>
                    <a:bodyPr/>
                    <a:lstStyle/>
                    <a:p>
                      <a:pPr algn="ctr" fontAlgn="b"/>
                      <a:endParaRPr lang="zh-CN" alt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2000" u="none" strike="noStrike" dirty="0" smtClean="0">
                          <a:effectLst/>
                          <a:latin typeface="+mn-lt"/>
                        </a:rPr>
                        <a:t>完整度</a:t>
                      </a:r>
                      <a:r>
                        <a:rPr lang="en-US" sz="2000" u="none" strike="noStrike" dirty="0" smtClean="0">
                          <a:effectLst/>
                          <a:latin typeface="+mn-lt"/>
                        </a:rPr>
                        <a:t>completeness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2000" u="none" strike="noStrike" dirty="0" smtClean="0">
                          <a:effectLst/>
                          <a:latin typeface="+mn-lt"/>
                        </a:rPr>
                        <a:t>冗余度</a:t>
                      </a:r>
                      <a:r>
                        <a:rPr lang="en-US" sz="2000" u="none" strike="noStrike" dirty="0" smtClean="0">
                          <a:effectLst/>
                          <a:latin typeface="+mn-lt"/>
                        </a:rPr>
                        <a:t>redundancy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2000" u="none" strike="noStrike" dirty="0" smtClean="0">
                          <a:effectLst/>
                          <a:latin typeface="+mn-lt"/>
                        </a:rPr>
                        <a:t>信噪比</a:t>
                      </a:r>
                      <a:r>
                        <a:rPr lang="en-US" sz="2000" u="none" strike="noStrike" dirty="0" smtClean="0">
                          <a:effectLst/>
                          <a:latin typeface="+mn-lt"/>
                        </a:rPr>
                        <a:t>I/Sigma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2000" u="none" strike="noStrike" dirty="0" smtClean="0">
                          <a:effectLst/>
                          <a:latin typeface="+mn-lt"/>
                        </a:rPr>
                        <a:t>总点数</a:t>
                      </a:r>
                      <a:endParaRPr lang="en-US" sz="2000" u="none" strike="noStrike" dirty="0" smtClean="0">
                        <a:effectLst/>
                        <a:latin typeface="+mn-lt"/>
                      </a:endParaRPr>
                    </a:p>
                    <a:p>
                      <a:pPr algn="ctr" fontAlgn="b"/>
                      <a:r>
                        <a:rPr lang="en-US" sz="2000" u="none" strike="noStrike" dirty="0" smtClean="0">
                          <a:effectLst/>
                          <a:latin typeface="+mn-lt"/>
                        </a:rPr>
                        <a:t>reflections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 smtClean="0">
                          <a:latin typeface="+mn-lt"/>
                        </a:rPr>
                        <a:t>晶胞常数</a:t>
                      </a:r>
                      <a:endParaRPr lang="en-US" altLang="zh-CN" sz="2000" dirty="0" smtClean="0">
                        <a:latin typeface="+mn-lt"/>
                      </a:endParaRPr>
                    </a:p>
                    <a:p>
                      <a:pPr algn="ctr"/>
                      <a:r>
                        <a:rPr lang="en-US" altLang="zh-CN" sz="2000" dirty="0" smtClean="0">
                          <a:latin typeface="+mn-lt"/>
                        </a:rPr>
                        <a:t>unit cell constant</a:t>
                      </a:r>
                      <a:endParaRPr lang="zh-CN" altLang="en-US" sz="2000" dirty="0">
                        <a:latin typeface="+mn-lt"/>
                      </a:endParaRPr>
                    </a:p>
                  </a:txBody>
                  <a:tcPr marL="9525" marR="9525" marT="9525" marB="0" anchor="ctr"/>
                </a:tc>
              </a:tr>
              <a:tr h="577720"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u="none" strike="noStrike" dirty="0" smtClean="0">
                          <a:effectLst/>
                        </a:rPr>
                        <a:t>HKL-2000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2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99.8%</a:t>
                      </a:r>
                      <a:endParaRPr lang="en-US" altLang="zh-CN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20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7.9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20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13.5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370,639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2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114.91 114.91 119.35 90.00 90.00 90.00</a:t>
                      </a:r>
                      <a:endParaRPr lang="en-US" altLang="zh-CN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</a:tr>
              <a:tr h="577720"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u="none" strike="noStrike" dirty="0" smtClean="0">
                          <a:effectLst/>
                          <a:latin typeface="+mn-lt"/>
                        </a:rPr>
                        <a:t>XDS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2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99.8%</a:t>
                      </a:r>
                      <a:endParaRPr lang="en-US" altLang="zh-CN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8.2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20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11.7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20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386,971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114.89 114.89 119.33 </a:t>
                      </a:r>
                      <a:r>
                        <a:rPr lang="en-US" altLang="zh-CN" sz="2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90.00 90.00 90.00</a:t>
                      </a:r>
                      <a:endParaRPr lang="en-US" altLang="zh-CN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</a:tr>
              <a:tr h="577720"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iMosflm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2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99.9%</a:t>
                      </a:r>
                      <a:endParaRPr lang="en-US" altLang="zh-CN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2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9.9</a:t>
                      </a:r>
                      <a:endParaRPr lang="en-US" altLang="zh-CN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2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/</a:t>
                      </a:r>
                      <a:endParaRPr lang="en-US" altLang="zh-CN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2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375,778</a:t>
                      </a:r>
                      <a:endParaRPr lang="en-US" altLang="zh-CN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2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114.83 114.83 119.15 90.00 90.00 90.00</a:t>
                      </a:r>
                      <a:endParaRPr lang="en-US" altLang="zh-CN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715961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G:\科大\宣传部\PPT\PPT-5副本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5" name="Rectangle 5"/>
          <p:cNvSpPr>
            <a:spLocks noGrp="1"/>
          </p:cNvSpPr>
          <p:nvPr>
            <p:ph type="title"/>
          </p:nvPr>
        </p:nvSpPr>
        <p:spPr>
          <a:xfrm>
            <a:off x="1981200" y="274639"/>
            <a:ext cx="4978400" cy="706437"/>
          </a:xfrm>
        </p:spPr>
        <p:txBody>
          <a:bodyPr/>
          <a:lstStyle/>
          <a:p>
            <a:r>
              <a:rPr lang="en-US" altLang="zh-CN" sz="4000" dirty="0"/>
              <a:t>Dataset 8</a:t>
            </a:r>
            <a:endParaRPr lang="zh-CN" altLang="en-US" sz="4000" dirty="0"/>
          </a:p>
        </p:txBody>
      </p:sp>
      <p:sp>
        <p:nvSpPr>
          <p:cNvPr id="15366" name="Rectangle 6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60</a:t>
            </a:r>
            <a:r>
              <a:rPr lang="zh-CN" altLang="en-US" dirty="0"/>
              <a:t>张</a:t>
            </a:r>
          </a:p>
          <a:p>
            <a:r>
              <a:rPr lang="zh-CN" altLang="en-US" dirty="0"/>
              <a:t>分辨率范围：</a:t>
            </a:r>
            <a:r>
              <a:rPr lang="en-US" altLang="zh-CN" dirty="0"/>
              <a:t>50A-2.35A</a:t>
            </a:r>
          </a:p>
          <a:p>
            <a:endParaRPr lang="zh-CN" altLang="en-US" dirty="0" smtClean="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7" t="18057" r="75819" b="15395"/>
          <a:stretch/>
        </p:blipFill>
        <p:spPr>
          <a:xfrm>
            <a:off x="0" y="0"/>
            <a:ext cx="1440000" cy="1565217"/>
          </a:xfrm>
          <a:prstGeom prst="rect">
            <a:avLst/>
          </a:prstGeom>
          <a:effectLst>
            <a:softEdge rad="12700"/>
          </a:effectLst>
        </p:spPr>
      </p:pic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67112353"/>
              </p:ext>
            </p:extLst>
          </p:nvPr>
        </p:nvGraphicFramePr>
        <p:xfrm>
          <a:off x="810898" y="3434679"/>
          <a:ext cx="10816993" cy="2697675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1103230"/>
                <a:gridCol w="1544281"/>
                <a:gridCol w="1361775"/>
                <a:gridCol w="968686"/>
                <a:gridCol w="1221386"/>
                <a:gridCol w="4617635"/>
              </a:tblGrid>
              <a:tr h="964515">
                <a:tc>
                  <a:txBody>
                    <a:bodyPr/>
                    <a:lstStyle/>
                    <a:p>
                      <a:pPr algn="ctr" fontAlgn="b"/>
                      <a:endParaRPr lang="zh-CN" alt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2000" u="none" strike="noStrike" dirty="0" smtClean="0">
                          <a:effectLst/>
                          <a:latin typeface="+mn-lt"/>
                        </a:rPr>
                        <a:t>完整度</a:t>
                      </a:r>
                      <a:r>
                        <a:rPr lang="en-US" sz="2000" u="none" strike="noStrike" dirty="0" smtClean="0">
                          <a:effectLst/>
                          <a:latin typeface="+mn-lt"/>
                        </a:rPr>
                        <a:t>completeness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2000" u="none" strike="noStrike" dirty="0" smtClean="0">
                          <a:effectLst/>
                          <a:latin typeface="+mn-lt"/>
                        </a:rPr>
                        <a:t>冗余度</a:t>
                      </a:r>
                      <a:r>
                        <a:rPr lang="en-US" sz="2000" u="none" strike="noStrike" dirty="0" smtClean="0">
                          <a:effectLst/>
                          <a:latin typeface="+mn-lt"/>
                        </a:rPr>
                        <a:t>redundancy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2000" u="none" strike="noStrike" dirty="0" smtClean="0">
                          <a:effectLst/>
                          <a:latin typeface="+mn-lt"/>
                        </a:rPr>
                        <a:t>信噪比</a:t>
                      </a:r>
                      <a:r>
                        <a:rPr lang="en-US" sz="2000" u="none" strike="noStrike" dirty="0" smtClean="0">
                          <a:effectLst/>
                          <a:latin typeface="+mn-lt"/>
                        </a:rPr>
                        <a:t>I/Sigma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2000" u="none" strike="noStrike" dirty="0" smtClean="0">
                          <a:effectLst/>
                          <a:latin typeface="+mn-lt"/>
                        </a:rPr>
                        <a:t>总点数</a:t>
                      </a:r>
                      <a:endParaRPr lang="en-US" sz="2000" u="none" strike="noStrike" dirty="0" smtClean="0">
                        <a:effectLst/>
                        <a:latin typeface="+mn-lt"/>
                      </a:endParaRPr>
                    </a:p>
                    <a:p>
                      <a:pPr algn="ctr" fontAlgn="b"/>
                      <a:r>
                        <a:rPr lang="en-US" sz="2000" u="none" strike="noStrike" dirty="0" smtClean="0">
                          <a:effectLst/>
                          <a:latin typeface="+mn-lt"/>
                        </a:rPr>
                        <a:t>reflections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 smtClean="0">
                          <a:latin typeface="+mn-lt"/>
                        </a:rPr>
                        <a:t>晶胞常数</a:t>
                      </a:r>
                      <a:endParaRPr lang="en-US" altLang="zh-CN" sz="2000" dirty="0" smtClean="0">
                        <a:latin typeface="+mn-lt"/>
                      </a:endParaRPr>
                    </a:p>
                    <a:p>
                      <a:pPr algn="ctr"/>
                      <a:r>
                        <a:rPr lang="en-US" altLang="zh-CN" sz="2000" dirty="0" smtClean="0">
                          <a:latin typeface="+mn-lt"/>
                        </a:rPr>
                        <a:t>unit cell constant</a:t>
                      </a:r>
                      <a:endParaRPr lang="zh-CN" altLang="en-US" sz="2000" dirty="0">
                        <a:latin typeface="+mn-lt"/>
                      </a:endParaRPr>
                    </a:p>
                  </a:txBody>
                  <a:tcPr marL="9525" marR="9525" marT="9525" marB="0" anchor="ctr"/>
                </a:tc>
              </a:tr>
              <a:tr h="577720"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u="none" strike="noStrike" dirty="0" smtClean="0">
                          <a:effectLst/>
                        </a:rPr>
                        <a:t>HKL-2000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2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99.9%</a:t>
                      </a:r>
                      <a:endParaRPr lang="en-US" altLang="zh-CN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20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6.9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21.9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310,421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2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148.05 148.05 148.05 90.00 90.00 90.00</a:t>
                      </a:r>
                      <a:endParaRPr lang="en-US" altLang="zh-CN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</a:tr>
              <a:tr h="577720"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u="none" strike="noStrike" dirty="0" smtClean="0">
                          <a:effectLst/>
                        </a:rPr>
                        <a:t>XDS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2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99.8%</a:t>
                      </a:r>
                      <a:endParaRPr lang="en-US" altLang="zh-CN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7.6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18.4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342,988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148.13 148.13 148.13 </a:t>
                      </a:r>
                      <a:r>
                        <a:rPr lang="en-US" altLang="zh-CN" sz="2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90.00 90.00 90.00</a:t>
                      </a:r>
                      <a:endParaRPr lang="en-US" altLang="zh-CN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</a:tr>
              <a:tr h="577720"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iMosflm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2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100.0%</a:t>
                      </a:r>
                      <a:endParaRPr lang="en-US" altLang="zh-CN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2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7.5</a:t>
                      </a:r>
                      <a:endParaRPr lang="en-US" altLang="zh-CN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2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/</a:t>
                      </a:r>
                      <a:endParaRPr lang="en-US" altLang="zh-CN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2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300,352</a:t>
                      </a:r>
                      <a:endParaRPr lang="en-US" altLang="zh-CN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2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148.08 148.08 148.08 90.00 90.00 90.00</a:t>
                      </a:r>
                      <a:endParaRPr lang="en-US" altLang="zh-CN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85094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G:\科大\宣传部\PPT\PPT-5副本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5" name="Rectangle 5"/>
          <p:cNvSpPr>
            <a:spLocks noGrp="1"/>
          </p:cNvSpPr>
          <p:nvPr>
            <p:ph type="title"/>
          </p:nvPr>
        </p:nvSpPr>
        <p:spPr>
          <a:xfrm>
            <a:off x="1981200" y="274639"/>
            <a:ext cx="4978400" cy="706437"/>
          </a:xfrm>
        </p:spPr>
        <p:txBody>
          <a:bodyPr/>
          <a:lstStyle/>
          <a:p>
            <a:r>
              <a:rPr lang="en-US" altLang="zh-CN" sz="4000" dirty="0"/>
              <a:t>Dataset 9</a:t>
            </a:r>
            <a:endParaRPr lang="zh-CN" altLang="en-US" sz="4000" dirty="0"/>
          </a:p>
        </p:txBody>
      </p:sp>
      <p:sp>
        <p:nvSpPr>
          <p:cNvPr id="15366" name="Rectangle 6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150</a:t>
            </a:r>
            <a:r>
              <a:rPr lang="zh-CN" altLang="en-US" dirty="0"/>
              <a:t>张</a:t>
            </a:r>
          </a:p>
          <a:p>
            <a:r>
              <a:rPr lang="zh-CN" altLang="en-US" dirty="0"/>
              <a:t>分辨率范围：</a:t>
            </a:r>
            <a:r>
              <a:rPr lang="en-US" altLang="zh-CN" dirty="0"/>
              <a:t>50A-2.45A</a:t>
            </a:r>
          </a:p>
          <a:p>
            <a:endParaRPr lang="zh-CN" altLang="en-US" dirty="0" smtClean="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7" t="18057" r="75819" b="15395"/>
          <a:stretch/>
        </p:blipFill>
        <p:spPr>
          <a:xfrm>
            <a:off x="0" y="0"/>
            <a:ext cx="1440000" cy="1565217"/>
          </a:xfrm>
          <a:prstGeom prst="rect">
            <a:avLst/>
          </a:prstGeom>
          <a:effectLst>
            <a:softEdge rad="12700"/>
          </a:effectLst>
        </p:spPr>
      </p:pic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85661976"/>
              </p:ext>
            </p:extLst>
          </p:nvPr>
        </p:nvGraphicFramePr>
        <p:xfrm>
          <a:off x="810898" y="3434679"/>
          <a:ext cx="10816993" cy="2697675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1103230"/>
                <a:gridCol w="1544281"/>
                <a:gridCol w="1361775"/>
                <a:gridCol w="968686"/>
                <a:gridCol w="1221386"/>
                <a:gridCol w="4617635"/>
              </a:tblGrid>
              <a:tr h="964515">
                <a:tc>
                  <a:txBody>
                    <a:bodyPr/>
                    <a:lstStyle/>
                    <a:p>
                      <a:pPr algn="ctr" fontAlgn="b"/>
                      <a:endParaRPr lang="zh-CN" alt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2000" u="none" strike="noStrike" dirty="0" smtClean="0">
                          <a:effectLst/>
                          <a:latin typeface="+mn-lt"/>
                        </a:rPr>
                        <a:t>完整度</a:t>
                      </a:r>
                      <a:r>
                        <a:rPr lang="en-US" sz="2000" u="none" strike="noStrike" dirty="0" smtClean="0">
                          <a:effectLst/>
                          <a:latin typeface="+mn-lt"/>
                        </a:rPr>
                        <a:t>completeness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2000" u="none" strike="noStrike" dirty="0" smtClean="0">
                          <a:effectLst/>
                          <a:latin typeface="+mn-lt"/>
                        </a:rPr>
                        <a:t>冗余度</a:t>
                      </a:r>
                      <a:r>
                        <a:rPr lang="en-US" sz="2000" u="none" strike="noStrike" dirty="0" smtClean="0">
                          <a:effectLst/>
                          <a:latin typeface="+mn-lt"/>
                        </a:rPr>
                        <a:t>redundancy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2000" u="none" strike="noStrike" dirty="0" smtClean="0">
                          <a:effectLst/>
                          <a:latin typeface="+mn-lt"/>
                        </a:rPr>
                        <a:t>信噪比</a:t>
                      </a:r>
                      <a:r>
                        <a:rPr lang="en-US" sz="2000" u="none" strike="noStrike" dirty="0" smtClean="0">
                          <a:effectLst/>
                          <a:latin typeface="+mn-lt"/>
                        </a:rPr>
                        <a:t>I/Sigma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2000" u="none" strike="noStrike" dirty="0" smtClean="0">
                          <a:effectLst/>
                          <a:latin typeface="+mn-lt"/>
                        </a:rPr>
                        <a:t>总点数</a:t>
                      </a:r>
                      <a:endParaRPr lang="en-US" sz="2000" u="none" strike="noStrike" dirty="0" smtClean="0">
                        <a:effectLst/>
                        <a:latin typeface="+mn-lt"/>
                      </a:endParaRPr>
                    </a:p>
                    <a:p>
                      <a:pPr algn="ctr" fontAlgn="b"/>
                      <a:r>
                        <a:rPr lang="en-US" sz="2000" u="none" strike="noStrike" dirty="0" smtClean="0">
                          <a:effectLst/>
                          <a:latin typeface="+mn-lt"/>
                        </a:rPr>
                        <a:t>reflections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 smtClean="0">
                          <a:latin typeface="+mn-lt"/>
                        </a:rPr>
                        <a:t>晶胞常数</a:t>
                      </a:r>
                      <a:endParaRPr lang="en-US" altLang="zh-CN" sz="2000" dirty="0" smtClean="0">
                        <a:latin typeface="+mn-lt"/>
                      </a:endParaRPr>
                    </a:p>
                    <a:p>
                      <a:pPr algn="ctr"/>
                      <a:r>
                        <a:rPr lang="en-US" altLang="zh-CN" sz="2000" dirty="0" smtClean="0">
                          <a:latin typeface="+mn-lt"/>
                        </a:rPr>
                        <a:t>unit cell constant</a:t>
                      </a:r>
                      <a:endParaRPr lang="zh-CN" altLang="en-US" sz="2000" dirty="0">
                        <a:latin typeface="+mn-lt"/>
                      </a:endParaRPr>
                    </a:p>
                  </a:txBody>
                  <a:tcPr marL="9525" marR="9525" marT="9525" marB="0" anchor="ctr"/>
                </a:tc>
              </a:tr>
              <a:tr h="577720"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u="none" strike="noStrike" dirty="0" smtClean="0">
                          <a:effectLst/>
                        </a:rPr>
                        <a:t>HKL-2000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2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87.4%</a:t>
                      </a:r>
                      <a:endParaRPr lang="en-US" altLang="zh-CN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20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3.3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11.5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260,539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2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147.75 172.42 98.88 90.00 90.00 90.00</a:t>
                      </a:r>
                      <a:endParaRPr lang="en-US" altLang="zh-CN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</a:tr>
              <a:tr h="577720"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u="none" strike="noStrike" dirty="0" smtClean="0">
                          <a:effectLst/>
                        </a:rPr>
                        <a:t>XDS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2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99.6%</a:t>
                      </a:r>
                      <a:endParaRPr lang="en-US" altLang="zh-CN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6.2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17.4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20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589,545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2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148.00 172.94 99.19 90.00 90.00 90.00</a:t>
                      </a:r>
                      <a:endParaRPr lang="en-US" altLang="zh-CN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</a:tr>
              <a:tr h="577720"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iMosflm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2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97.5%</a:t>
                      </a:r>
                      <a:endParaRPr lang="en-US" altLang="zh-CN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2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5.2</a:t>
                      </a:r>
                      <a:endParaRPr lang="en-US" altLang="zh-CN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2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/</a:t>
                      </a:r>
                      <a:endParaRPr lang="en-US" altLang="zh-CN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2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467,863</a:t>
                      </a:r>
                      <a:endParaRPr lang="en-US" altLang="zh-CN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2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147.64 172.29 98.78 90.00 90.00 90.00</a:t>
                      </a:r>
                      <a:endParaRPr lang="en-US" altLang="zh-CN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623070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G:\科大\宣传部\PPT\PPT-5副本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5" name="Rectangle 5"/>
          <p:cNvSpPr>
            <a:spLocks noGrp="1"/>
          </p:cNvSpPr>
          <p:nvPr>
            <p:ph type="title"/>
          </p:nvPr>
        </p:nvSpPr>
        <p:spPr>
          <a:xfrm>
            <a:off x="1981200" y="274639"/>
            <a:ext cx="4978400" cy="706437"/>
          </a:xfrm>
        </p:spPr>
        <p:txBody>
          <a:bodyPr/>
          <a:lstStyle/>
          <a:p>
            <a:r>
              <a:rPr lang="en-US" altLang="zh-CN" sz="4000" dirty="0"/>
              <a:t>Dataset 10</a:t>
            </a:r>
            <a:endParaRPr lang="zh-CN" altLang="en-US" sz="4000" dirty="0"/>
          </a:p>
        </p:txBody>
      </p:sp>
      <p:sp>
        <p:nvSpPr>
          <p:cNvPr id="15366" name="Rectangle 6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77</a:t>
            </a:r>
            <a:r>
              <a:rPr lang="zh-CN" altLang="en-US" dirty="0"/>
              <a:t>张</a:t>
            </a:r>
          </a:p>
          <a:p>
            <a:r>
              <a:rPr lang="zh-CN" altLang="en-US" dirty="0"/>
              <a:t>分辨率范围：</a:t>
            </a:r>
            <a:r>
              <a:rPr lang="en-US" altLang="zh-CN" dirty="0"/>
              <a:t>50A-2.5A</a:t>
            </a:r>
          </a:p>
          <a:p>
            <a:endParaRPr lang="zh-CN" altLang="en-US" dirty="0" smtClean="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7" t="18057" r="75819" b="15395"/>
          <a:stretch/>
        </p:blipFill>
        <p:spPr>
          <a:xfrm>
            <a:off x="0" y="0"/>
            <a:ext cx="1440000" cy="1565217"/>
          </a:xfrm>
          <a:prstGeom prst="rect">
            <a:avLst/>
          </a:prstGeom>
          <a:effectLst>
            <a:softEdge rad="12700"/>
          </a:effectLst>
        </p:spPr>
      </p:pic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26288373"/>
              </p:ext>
            </p:extLst>
          </p:nvPr>
        </p:nvGraphicFramePr>
        <p:xfrm>
          <a:off x="810898" y="3434679"/>
          <a:ext cx="10816993" cy="2697675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1103230"/>
                <a:gridCol w="1544281"/>
                <a:gridCol w="1361775"/>
                <a:gridCol w="968686"/>
                <a:gridCol w="1221386"/>
                <a:gridCol w="4617635"/>
              </a:tblGrid>
              <a:tr h="964515">
                <a:tc>
                  <a:txBody>
                    <a:bodyPr/>
                    <a:lstStyle/>
                    <a:p>
                      <a:pPr algn="ctr" fontAlgn="b"/>
                      <a:endParaRPr lang="zh-CN" alt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2000" u="none" strike="noStrike" dirty="0" smtClean="0">
                          <a:effectLst/>
                          <a:latin typeface="+mn-lt"/>
                        </a:rPr>
                        <a:t>完整度</a:t>
                      </a:r>
                      <a:r>
                        <a:rPr lang="en-US" sz="2000" u="none" strike="noStrike" dirty="0" smtClean="0">
                          <a:effectLst/>
                          <a:latin typeface="+mn-lt"/>
                        </a:rPr>
                        <a:t>completeness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2000" u="none" strike="noStrike" dirty="0" smtClean="0">
                          <a:effectLst/>
                          <a:latin typeface="+mn-lt"/>
                        </a:rPr>
                        <a:t>冗余度</a:t>
                      </a:r>
                      <a:r>
                        <a:rPr lang="en-US" sz="2000" u="none" strike="noStrike" dirty="0" smtClean="0">
                          <a:effectLst/>
                          <a:latin typeface="+mn-lt"/>
                        </a:rPr>
                        <a:t>redundancy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2000" u="none" strike="noStrike" dirty="0" smtClean="0">
                          <a:effectLst/>
                          <a:latin typeface="+mn-lt"/>
                        </a:rPr>
                        <a:t>信噪比</a:t>
                      </a:r>
                      <a:r>
                        <a:rPr lang="en-US" sz="2000" u="none" strike="noStrike" dirty="0" smtClean="0">
                          <a:effectLst/>
                          <a:latin typeface="+mn-lt"/>
                        </a:rPr>
                        <a:t>I/Sigma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2000" u="none" strike="noStrike" dirty="0" smtClean="0">
                          <a:effectLst/>
                          <a:latin typeface="+mn-lt"/>
                        </a:rPr>
                        <a:t>总点数</a:t>
                      </a:r>
                      <a:endParaRPr lang="en-US" sz="2000" u="none" strike="noStrike" dirty="0" smtClean="0">
                        <a:effectLst/>
                        <a:latin typeface="+mn-lt"/>
                      </a:endParaRPr>
                    </a:p>
                    <a:p>
                      <a:pPr algn="ctr" fontAlgn="b"/>
                      <a:r>
                        <a:rPr lang="en-US" sz="2000" u="none" strike="noStrike" dirty="0" smtClean="0">
                          <a:effectLst/>
                          <a:latin typeface="+mn-lt"/>
                        </a:rPr>
                        <a:t>reflections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 smtClean="0">
                          <a:latin typeface="+mn-lt"/>
                        </a:rPr>
                        <a:t>晶胞常数</a:t>
                      </a:r>
                      <a:endParaRPr lang="en-US" altLang="zh-CN" sz="2000" dirty="0" smtClean="0">
                        <a:latin typeface="+mn-lt"/>
                      </a:endParaRPr>
                    </a:p>
                    <a:p>
                      <a:pPr algn="ctr"/>
                      <a:r>
                        <a:rPr lang="en-US" altLang="zh-CN" sz="2000" dirty="0" smtClean="0">
                          <a:latin typeface="+mn-lt"/>
                        </a:rPr>
                        <a:t>unit cell constant</a:t>
                      </a:r>
                      <a:endParaRPr lang="zh-CN" altLang="en-US" sz="2000" dirty="0">
                        <a:latin typeface="+mn-lt"/>
                      </a:endParaRPr>
                    </a:p>
                  </a:txBody>
                  <a:tcPr marL="9525" marR="9525" marT="9525" marB="0" anchor="ctr"/>
                </a:tc>
              </a:tr>
              <a:tr h="577720"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u="none" strike="noStrike" dirty="0" smtClean="0">
                          <a:effectLst/>
                          <a:latin typeface="+mn-lt"/>
                        </a:rPr>
                        <a:t>HKL-2000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2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74.8%</a:t>
                      </a:r>
                      <a:endParaRPr lang="en-US" altLang="zh-CN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2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2</a:t>
                      </a:r>
                      <a:endParaRPr lang="en-US" altLang="zh-CN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2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19</a:t>
                      </a:r>
                      <a:endParaRPr lang="en-US" altLang="zh-CN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94,352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2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145.19 145.19 87.99 </a:t>
                      </a:r>
                      <a:r>
                        <a:rPr lang="en-US" altLang="zh-CN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90.00 90.00 120.00</a:t>
                      </a:r>
                    </a:p>
                  </a:txBody>
                  <a:tcPr marL="9525" marR="9525" marT="9525" marB="0" anchor="ctr"/>
                </a:tc>
              </a:tr>
              <a:tr h="577720"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u="none" strike="noStrike" dirty="0" smtClean="0">
                          <a:effectLst/>
                          <a:latin typeface="+mn-lt"/>
                        </a:rPr>
                        <a:t>XDS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2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98.4%</a:t>
                      </a:r>
                      <a:endParaRPr lang="en-US" altLang="zh-CN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2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2.5</a:t>
                      </a:r>
                      <a:endParaRPr lang="en-US" altLang="zh-CN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2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7.8</a:t>
                      </a:r>
                      <a:endParaRPr lang="en-US" altLang="zh-CN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20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157,921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144.90 144.90 87.80 90.00 90.00 120.00</a:t>
                      </a:r>
                    </a:p>
                  </a:txBody>
                  <a:tcPr marL="9525" marR="9525" marT="9525" marB="0" anchor="ctr"/>
                </a:tc>
              </a:tr>
              <a:tr h="577720"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iMosflm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2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68.2%</a:t>
                      </a:r>
                      <a:endParaRPr lang="en-US" altLang="zh-CN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2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2.1</a:t>
                      </a:r>
                      <a:endParaRPr lang="en-US" altLang="zh-CN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2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/</a:t>
                      </a:r>
                      <a:endParaRPr lang="en-US" altLang="zh-CN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2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104,991</a:t>
                      </a:r>
                      <a:endParaRPr lang="en-US" altLang="zh-CN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2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145.16 145.16 87.88 90.00 90.00 90.00</a:t>
                      </a:r>
                      <a:endParaRPr lang="en-US" altLang="zh-CN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379327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G:\科大\宣传部\PPT\PPT-5副本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5" name="Rectangle 5"/>
          <p:cNvSpPr>
            <a:spLocks noGrp="1"/>
          </p:cNvSpPr>
          <p:nvPr>
            <p:ph type="title"/>
          </p:nvPr>
        </p:nvSpPr>
        <p:spPr>
          <a:xfrm>
            <a:off x="1981200" y="274639"/>
            <a:ext cx="4978400" cy="706437"/>
          </a:xfrm>
        </p:spPr>
        <p:txBody>
          <a:bodyPr/>
          <a:lstStyle/>
          <a:p>
            <a:r>
              <a:rPr lang="zh-CN" altLang="en-US" sz="4000" dirty="0" smtClean="0"/>
              <a:t>统计图</a:t>
            </a:r>
            <a:endParaRPr lang="zh-CN" altLang="en-US" sz="4000" dirty="0"/>
          </a:p>
        </p:txBody>
      </p:sp>
      <p:sp>
        <p:nvSpPr>
          <p:cNvPr id="15366" name="Rectangle 6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 smtClean="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7" t="18057" r="75819" b="15395"/>
          <a:stretch/>
        </p:blipFill>
        <p:spPr>
          <a:xfrm>
            <a:off x="0" y="0"/>
            <a:ext cx="1440000" cy="1565217"/>
          </a:xfrm>
          <a:prstGeom prst="rect">
            <a:avLst/>
          </a:prstGeom>
          <a:effectLst>
            <a:softEdge rad="12700"/>
          </a:effectLst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45847" y="1255715"/>
            <a:ext cx="9320241" cy="56022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0889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G:\科大\宣传部\PPT\PPT-5副本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5" name="Rectangle 5"/>
          <p:cNvSpPr>
            <a:spLocks noGrp="1"/>
          </p:cNvSpPr>
          <p:nvPr>
            <p:ph type="title"/>
          </p:nvPr>
        </p:nvSpPr>
        <p:spPr>
          <a:xfrm>
            <a:off x="1981200" y="274639"/>
            <a:ext cx="4978400" cy="706437"/>
          </a:xfrm>
        </p:spPr>
        <p:txBody>
          <a:bodyPr/>
          <a:lstStyle/>
          <a:p>
            <a:r>
              <a:rPr lang="zh-CN" altLang="en-US" sz="4000" dirty="0"/>
              <a:t>关于我</a:t>
            </a:r>
          </a:p>
        </p:txBody>
      </p:sp>
      <p:sp>
        <p:nvSpPr>
          <p:cNvPr id="15366" name="Rectangle 6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中国科学技术大学物理学院</a:t>
            </a:r>
          </a:p>
          <a:p>
            <a:r>
              <a:rPr lang="zh-CN" altLang="en-US" dirty="0"/>
              <a:t>本科生（生物物理方向）</a:t>
            </a:r>
          </a:p>
          <a:p>
            <a:pPr marL="0" indent="0">
              <a:buNone/>
            </a:pPr>
            <a:endParaRPr lang="zh-CN" altLang="en-US" dirty="0"/>
          </a:p>
          <a:p>
            <a:r>
              <a:rPr lang="zh-CN" altLang="en-US" dirty="0"/>
              <a:t>来自：</a:t>
            </a:r>
          </a:p>
          <a:p>
            <a:r>
              <a:rPr lang="zh-CN" altLang="en-US" dirty="0"/>
              <a:t>中国科学技术大学生命科学学院结构免疫学实验室</a:t>
            </a:r>
          </a:p>
          <a:p>
            <a:r>
              <a:rPr lang="en-US" altLang="zh-CN" dirty="0"/>
              <a:t>PI</a:t>
            </a:r>
            <a:r>
              <a:rPr lang="zh-CN" altLang="en-US" dirty="0"/>
              <a:t>：金腾川</a:t>
            </a:r>
          </a:p>
          <a:p>
            <a:r>
              <a:rPr lang="zh-CN" altLang="en-US" dirty="0"/>
              <a:t>实验室网站：</a:t>
            </a:r>
            <a:r>
              <a:rPr lang="en-US" altLang="zh-CN" dirty="0"/>
              <a:t>http://tjlab.ustc.edu.cn</a:t>
            </a:r>
          </a:p>
          <a:p>
            <a:endParaRPr lang="zh-CN" altLang="en-US" dirty="0" smtClean="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7" t="18057" r="75819" b="15395"/>
          <a:stretch/>
        </p:blipFill>
        <p:spPr>
          <a:xfrm>
            <a:off x="0" y="0"/>
            <a:ext cx="1440000" cy="1565217"/>
          </a:xfrm>
          <a:prstGeom prst="rect">
            <a:avLst/>
          </a:prstGeom>
          <a:effectLst>
            <a:softEdge rad="12700"/>
          </a:effectLst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395" r="9722" b="15395"/>
          <a:stretch/>
        </p:blipFill>
        <p:spPr>
          <a:xfrm>
            <a:off x="6096640" y="2219821"/>
            <a:ext cx="5760000" cy="17132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G:\科大\宣传部\PPT\PPT-5副本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5" name="Rectangle 5"/>
          <p:cNvSpPr>
            <a:spLocks noGrp="1"/>
          </p:cNvSpPr>
          <p:nvPr>
            <p:ph type="title"/>
          </p:nvPr>
        </p:nvSpPr>
        <p:spPr>
          <a:xfrm>
            <a:off x="1981200" y="274639"/>
            <a:ext cx="4978400" cy="706437"/>
          </a:xfrm>
        </p:spPr>
        <p:txBody>
          <a:bodyPr/>
          <a:lstStyle/>
          <a:p>
            <a:r>
              <a:rPr lang="zh-CN" altLang="en-US" sz="4000" dirty="0" smtClean="0"/>
              <a:t>统计图</a:t>
            </a:r>
            <a:endParaRPr lang="zh-CN" altLang="en-US" sz="4000" dirty="0"/>
          </a:p>
        </p:txBody>
      </p:sp>
      <p:sp>
        <p:nvSpPr>
          <p:cNvPr id="15366" name="Rectangle 6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 smtClean="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7" t="18057" r="75819" b="15395"/>
          <a:stretch/>
        </p:blipFill>
        <p:spPr>
          <a:xfrm>
            <a:off x="0" y="0"/>
            <a:ext cx="1440000" cy="1565217"/>
          </a:xfrm>
          <a:prstGeom prst="rect">
            <a:avLst/>
          </a:prstGeom>
          <a:effectLst>
            <a:softEdge rad="12700"/>
          </a:effectLst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24595" y="1273207"/>
            <a:ext cx="9342810" cy="56022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25382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G:\科大\宣传部\PPT\PPT-5副本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5" name="Rectangle 5"/>
          <p:cNvSpPr>
            <a:spLocks noGrp="1"/>
          </p:cNvSpPr>
          <p:nvPr>
            <p:ph type="title"/>
          </p:nvPr>
        </p:nvSpPr>
        <p:spPr>
          <a:xfrm>
            <a:off x="1981200" y="274639"/>
            <a:ext cx="4978400" cy="706437"/>
          </a:xfrm>
        </p:spPr>
        <p:txBody>
          <a:bodyPr/>
          <a:lstStyle/>
          <a:p>
            <a:r>
              <a:rPr lang="zh-CN" altLang="en-US" sz="4000" dirty="0" smtClean="0"/>
              <a:t>统计图</a:t>
            </a:r>
            <a:endParaRPr lang="zh-CN" altLang="en-US" sz="4000" dirty="0"/>
          </a:p>
        </p:txBody>
      </p:sp>
      <p:sp>
        <p:nvSpPr>
          <p:cNvPr id="15366" name="Rectangle 6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 smtClean="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7" t="18057" r="75819" b="15395"/>
          <a:stretch/>
        </p:blipFill>
        <p:spPr>
          <a:xfrm>
            <a:off x="0" y="0"/>
            <a:ext cx="1440000" cy="1565217"/>
          </a:xfrm>
          <a:prstGeom prst="rect">
            <a:avLst/>
          </a:prstGeom>
          <a:effectLst>
            <a:softEdge rad="12700"/>
          </a:effectLst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31654" y="1255715"/>
            <a:ext cx="9328691" cy="56022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82683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G:\科大\宣传部\PPT\PPT-5副本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5" name="Rectangle 5"/>
          <p:cNvSpPr>
            <a:spLocks noGrp="1"/>
          </p:cNvSpPr>
          <p:nvPr>
            <p:ph type="title"/>
          </p:nvPr>
        </p:nvSpPr>
        <p:spPr>
          <a:xfrm>
            <a:off x="1981200" y="274639"/>
            <a:ext cx="4978400" cy="706437"/>
          </a:xfrm>
        </p:spPr>
        <p:txBody>
          <a:bodyPr/>
          <a:lstStyle/>
          <a:p>
            <a:r>
              <a:rPr lang="zh-CN" altLang="en-US" sz="4000" dirty="0"/>
              <a:t>小结</a:t>
            </a:r>
          </a:p>
        </p:txBody>
      </p:sp>
      <p:sp>
        <p:nvSpPr>
          <p:cNvPr id="15366" name="Rectangle 6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很多情况下用</a:t>
            </a:r>
            <a:r>
              <a:rPr lang="en-US" altLang="zh-CN" dirty="0"/>
              <a:t>XDS</a:t>
            </a:r>
            <a:r>
              <a:rPr lang="zh-CN" altLang="en-US" dirty="0"/>
              <a:t>处理数据的效果要好于</a:t>
            </a:r>
            <a:r>
              <a:rPr lang="en-US" altLang="zh-CN" dirty="0" smtClean="0"/>
              <a:t>HKL-2000</a:t>
            </a:r>
            <a:r>
              <a:rPr lang="zh-CN" altLang="en-US" dirty="0" smtClean="0"/>
              <a:t>，</a:t>
            </a:r>
            <a:r>
              <a:rPr lang="en-US" altLang="zh-CN" dirty="0" err="1" smtClean="0"/>
              <a:t>Mosflm</a:t>
            </a:r>
            <a:endParaRPr lang="en-US" altLang="zh-CN" dirty="0"/>
          </a:p>
          <a:p>
            <a:endParaRPr lang="en-US" altLang="zh-CN" dirty="0" smtClean="0"/>
          </a:p>
          <a:p>
            <a:r>
              <a:rPr lang="zh-CN" altLang="en-US" dirty="0" smtClean="0"/>
              <a:t>有的时候这</a:t>
            </a:r>
            <a:r>
              <a:rPr lang="zh-CN" altLang="en-US" dirty="0"/>
              <a:t>一优势尤其</a:t>
            </a:r>
            <a:r>
              <a:rPr lang="zh-CN" altLang="en-US" dirty="0" smtClean="0"/>
              <a:t>明显</a:t>
            </a:r>
            <a:endParaRPr lang="en-US" altLang="zh-CN" dirty="0" smtClean="0"/>
          </a:p>
          <a:p>
            <a:endParaRPr lang="en-US" altLang="zh-CN" dirty="0"/>
          </a:p>
          <a:p>
            <a:r>
              <a:rPr lang="en-US" altLang="zh-CN" dirty="0" smtClean="0"/>
              <a:t>XDS</a:t>
            </a:r>
            <a:r>
              <a:rPr lang="zh-CN" altLang="en-US" dirty="0" smtClean="0"/>
              <a:t>可以找到更多的衍射点，有助于提高数据的分辨率</a:t>
            </a:r>
            <a:endParaRPr lang="en-US" altLang="zh-CN" dirty="0" smtClean="0"/>
          </a:p>
          <a:p>
            <a:endParaRPr lang="zh-CN" altLang="en-US" dirty="0"/>
          </a:p>
          <a:p>
            <a:endParaRPr lang="zh-CN" altLang="en-US" dirty="0" smtClean="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7" t="18057" r="75819" b="15395"/>
          <a:stretch/>
        </p:blipFill>
        <p:spPr>
          <a:xfrm>
            <a:off x="0" y="0"/>
            <a:ext cx="1440000" cy="1565217"/>
          </a:xfrm>
          <a:prstGeom prst="rect">
            <a:avLst/>
          </a:prstGeom>
          <a:effectLst>
            <a:softEdge rad="12700"/>
          </a:effectLst>
        </p:spPr>
      </p:pic>
    </p:spTree>
    <p:extLst>
      <p:ext uri="{BB962C8B-B14F-4D97-AF65-F5344CB8AC3E}">
        <p14:creationId xmlns:p14="http://schemas.microsoft.com/office/powerpoint/2010/main" val="37086932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G:\科大\宣传部\PPT\PPT-5副本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5" name="Rectangle 5"/>
          <p:cNvSpPr>
            <a:spLocks noGrp="1"/>
          </p:cNvSpPr>
          <p:nvPr>
            <p:ph type="title"/>
          </p:nvPr>
        </p:nvSpPr>
        <p:spPr>
          <a:xfrm>
            <a:off x="1981200" y="274639"/>
            <a:ext cx="4978400" cy="706437"/>
          </a:xfrm>
        </p:spPr>
        <p:txBody>
          <a:bodyPr/>
          <a:lstStyle/>
          <a:p>
            <a:r>
              <a:rPr lang="en-US" altLang="zh-CN" sz="4000" dirty="0" smtClean="0"/>
              <a:t>XDSGUI</a:t>
            </a:r>
            <a:endParaRPr lang="zh-CN" altLang="en-US" sz="4000" dirty="0"/>
          </a:p>
        </p:txBody>
      </p:sp>
      <p:sp>
        <p:nvSpPr>
          <p:cNvPr id="15366" name="Rectangle 6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 smtClean="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7" t="18057" r="75819" b="15395"/>
          <a:stretch/>
        </p:blipFill>
        <p:spPr>
          <a:xfrm>
            <a:off x="0" y="0"/>
            <a:ext cx="1440000" cy="1565217"/>
          </a:xfrm>
          <a:prstGeom prst="rect">
            <a:avLst/>
          </a:prstGeom>
          <a:effectLst>
            <a:softEdge rad="12700"/>
          </a:effectLst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88" t="12123" r="1963" b="18501"/>
          <a:stretch/>
        </p:blipFill>
        <p:spPr>
          <a:xfrm>
            <a:off x="1874209" y="981077"/>
            <a:ext cx="10317791" cy="58769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82446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G:\科大\宣传部\PPT\PPT-5副本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5" name="Rectangle 5"/>
          <p:cNvSpPr>
            <a:spLocks noGrp="1"/>
          </p:cNvSpPr>
          <p:nvPr>
            <p:ph type="title"/>
          </p:nvPr>
        </p:nvSpPr>
        <p:spPr>
          <a:xfrm>
            <a:off x="1981200" y="274639"/>
            <a:ext cx="4978400" cy="706437"/>
          </a:xfrm>
        </p:spPr>
        <p:txBody>
          <a:bodyPr/>
          <a:lstStyle/>
          <a:p>
            <a:r>
              <a:rPr lang="en-US" altLang="zh-CN" sz="4000" dirty="0" smtClean="0"/>
              <a:t>XDSGUI</a:t>
            </a:r>
            <a:endParaRPr lang="zh-CN" altLang="en-US" sz="4000" dirty="0"/>
          </a:p>
        </p:txBody>
      </p:sp>
      <p:sp>
        <p:nvSpPr>
          <p:cNvPr id="15366" name="Rectangle 6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 smtClean="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7" t="18057" r="75819" b="15395"/>
          <a:stretch/>
        </p:blipFill>
        <p:spPr>
          <a:xfrm>
            <a:off x="0" y="0"/>
            <a:ext cx="1440000" cy="1565217"/>
          </a:xfrm>
          <a:prstGeom prst="rect">
            <a:avLst/>
          </a:prstGeom>
          <a:effectLst>
            <a:softEdge rad="12700"/>
          </a:effectLst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8863" y="981076"/>
            <a:ext cx="10243137" cy="58769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58655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G:\科大\宣传部\PPT\PPT-5副本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5" name="Rectangle 5"/>
          <p:cNvSpPr>
            <a:spLocks noGrp="1"/>
          </p:cNvSpPr>
          <p:nvPr>
            <p:ph type="title"/>
          </p:nvPr>
        </p:nvSpPr>
        <p:spPr>
          <a:xfrm>
            <a:off x="1981200" y="274639"/>
            <a:ext cx="4978400" cy="706437"/>
          </a:xfrm>
        </p:spPr>
        <p:txBody>
          <a:bodyPr/>
          <a:lstStyle/>
          <a:p>
            <a:r>
              <a:rPr lang="en-US" altLang="zh-CN" sz="4000" dirty="0"/>
              <a:t>XDSGUI</a:t>
            </a:r>
            <a:r>
              <a:rPr lang="zh-CN" altLang="en-US" sz="4000" dirty="0"/>
              <a:t>局限</a:t>
            </a:r>
          </a:p>
        </p:txBody>
      </p:sp>
      <p:sp>
        <p:nvSpPr>
          <p:cNvPr id="15366" name="Rectangle 6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需要使用者自己摸索，对于初学者不</a:t>
            </a:r>
            <a:r>
              <a:rPr lang="zh-CN" altLang="en-US" dirty="0" smtClean="0"/>
              <a:t>友好</a:t>
            </a:r>
            <a:endParaRPr lang="en-US" altLang="zh-CN" dirty="0" smtClean="0"/>
          </a:p>
          <a:p>
            <a:endParaRPr lang="en-US" altLang="zh-CN" dirty="0" smtClean="0"/>
          </a:p>
          <a:p>
            <a:r>
              <a:rPr lang="zh-CN" altLang="en-US" dirty="0" smtClean="0"/>
              <a:t>很多</a:t>
            </a:r>
            <a:r>
              <a:rPr lang="zh-CN" altLang="en-US" dirty="0"/>
              <a:t>情况</a:t>
            </a:r>
            <a:r>
              <a:rPr lang="zh-CN" altLang="en-US" dirty="0" smtClean="0"/>
              <a:t>下生成的</a:t>
            </a:r>
            <a:r>
              <a:rPr lang="zh-CN" altLang="en-US" dirty="0"/>
              <a:t>配置文件稍作修改才能</a:t>
            </a:r>
            <a:r>
              <a:rPr lang="zh-CN" altLang="en-US" dirty="0" smtClean="0"/>
              <a:t>使用</a:t>
            </a:r>
            <a:endParaRPr lang="en-US" altLang="zh-CN" dirty="0" smtClean="0"/>
          </a:p>
          <a:p>
            <a:endParaRPr lang="en-US" altLang="zh-CN" dirty="0" smtClean="0"/>
          </a:p>
          <a:p>
            <a:r>
              <a:rPr lang="zh-CN" altLang="en-US" dirty="0" smtClean="0"/>
              <a:t>操作</a:t>
            </a:r>
            <a:r>
              <a:rPr lang="zh-CN" altLang="en-US" dirty="0"/>
              <a:t>步骤依然较多</a:t>
            </a:r>
          </a:p>
          <a:p>
            <a:endParaRPr lang="zh-CN" altLang="en-US" dirty="0" smtClean="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7" t="18057" r="75819" b="15395"/>
          <a:stretch/>
        </p:blipFill>
        <p:spPr>
          <a:xfrm>
            <a:off x="0" y="0"/>
            <a:ext cx="1440000" cy="1565217"/>
          </a:xfrm>
          <a:prstGeom prst="rect">
            <a:avLst/>
          </a:prstGeom>
          <a:effectLst>
            <a:softEdge rad="12700"/>
          </a:effectLst>
        </p:spPr>
      </p:pic>
    </p:spTree>
    <p:extLst>
      <p:ext uri="{BB962C8B-B14F-4D97-AF65-F5344CB8AC3E}">
        <p14:creationId xmlns:p14="http://schemas.microsoft.com/office/powerpoint/2010/main" val="25631120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G:\科大\宣传部\PPT\PPT-5副本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5" name="Rectangle 5"/>
          <p:cNvSpPr>
            <a:spLocks noGrp="1"/>
          </p:cNvSpPr>
          <p:nvPr>
            <p:ph type="title"/>
          </p:nvPr>
        </p:nvSpPr>
        <p:spPr>
          <a:xfrm>
            <a:off x="1981200" y="274639"/>
            <a:ext cx="4978400" cy="706437"/>
          </a:xfrm>
        </p:spPr>
        <p:txBody>
          <a:bodyPr/>
          <a:lstStyle/>
          <a:p>
            <a:r>
              <a:rPr lang="en-US" altLang="zh-CN" sz="4000" dirty="0" smtClean="0"/>
              <a:t>XDS-J</a:t>
            </a:r>
            <a:endParaRPr lang="zh-CN" altLang="en-US" sz="4000" dirty="0"/>
          </a:p>
        </p:txBody>
      </p:sp>
      <p:sp>
        <p:nvSpPr>
          <p:cNvPr id="15366" name="Rectangle 6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为了能更方便地使用</a:t>
            </a:r>
            <a:r>
              <a:rPr lang="en-US" altLang="zh-CN" dirty="0"/>
              <a:t>XDS</a:t>
            </a:r>
            <a:r>
              <a:rPr lang="zh-CN" altLang="en-US" dirty="0"/>
              <a:t>，</a:t>
            </a:r>
            <a:r>
              <a:rPr lang="zh-CN" altLang="en-US" dirty="0" smtClean="0"/>
              <a:t>我们用</a:t>
            </a:r>
            <a:r>
              <a:rPr lang="en-US" altLang="zh-CN" dirty="0"/>
              <a:t>Python</a:t>
            </a:r>
            <a:r>
              <a:rPr lang="zh-CN" altLang="en-US" dirty="0"/>
              <a:t>语言为</a:t>
            </a:r>
            <a:r>
              <a:rPr lang="en-US" altLang="zh-CN" dirty="0"/>
              <a:t>XDS</a:t>
            </a:r>
            <a:r>
              <a:rPr lang="zh-CN" altLang="en-US" dirty="0"/>
              <a:t>编写了一个简易版图形化界面，并使一些优化操作可以自动</a:t>
            </a:r>
            <a:r>
              <a:rPr lang="zh-CN" altLang="en-US" dirty="0" smtClean="0"/>
              <a:t>执行</a:t>
            </a:r>
            <a:endParaRPr lang="en-US" altLang="zh-CN" dirty="0" smtClean="0"/>
          </a:p>
          <a:p>
            <a:endParaRPr lang="zh-CN" altLang="en-US" dirty="0"/>
          </a:p>
          <a:p>
            <a:r>
              <a:rPr lang="zh-CN" altLang="en-US" dirty="0"/>
              <a:t>系统要求：</a:t>
            </a:r>
            <a:r>
              <a:rPr lang="en-US" altLang="zh-CN" dirty="0"/>
              <a:t>Linux</a:t>
            </a:r>
            <a:r>
              <a:rPr lang="zh-CN" altLang="en-US" dirty="0"/>
              <a:t>系统，</a:t>
            </a:r>
            <a:r>
              <a:rPr lang="en-US" altLang="zh-CN" dirty="0"/>
              <a:t>python2</a:t>
            </a:r>
            <a:r>
              <a:rPr lang="zh-CN" altLang="en-US" dirty="0"/>
              <a:t>和 </a:t>
            </a:r>
            <a:r>
              <a:rPr lang="en-US" altLang="zh-CN" dirty="0"/>
              <a:t>python3</a:t>
            </a:r>
            <a:r>
              <a:rPr lang="zh-CN" altLang="en-US" dirty="0" smtClean="0"/>
              <a:t>均支持（</a:t>
            </a:r>
            <a:r>
              <a:rPr lang="en-US" altLang="zh-CN" dirty="0" err="1"/>
              <a:t>Tkinter</a:t>
            </a:r>
            <a:r>
              <a:rPr lang="zh-CN" altLang="en-US" dirty="0"/>
              <a:t>模块）</a:t>
            </a:r>
          </a:p>
          <a:p>
            <a:endParaRPr lang="zh-CN" altLang="en-US" dirty="0"/>
          </a:p>
          <a:p>
            <a:r>
              <a:rPr lang="en-US" altLang="zh-CN" dirty="0"/>
              <a:t>http://home.ustc.edu.cn/~knight3a</a:t>
            </a:r>
          </a:p>
          <a:p>
            <a:endParaRPr lang="zh-CN" altLang="en-US" dirty="0" smtClean="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7" t="18057" r="75819" b="15395"/>
          <a:stretch/>
        </p:blipFill>
        <p:spPr>
          <a:xfrm>
            <a:off x="0" y="0"/>
            <a:ext cx="1440000" cy="1565217"/>
          </a:xfrm>
          <a:prstGeom prst="rect">
            <a:avLst/>
          </a:prstGeom>
          <a:effectLst>
            <a:softEdge rad="12700"/>
          </a:effectLst>
        </p:spPr>
      </p:pic>
    </p:spTree>
    <p:extLst>
      <p:ext uri="{BB962C8B-B14F-4D97-AF65-F5344CB8AC3E}">
        <p14:creationId xmlns:p14="http://schemas.microsoft.com/office/powerpoint/2010/main" val="31337821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G:\科大\宣传部\PPT\PPT-5副本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5" name="Rectangle 5"/>
          <p:cNvSpPr>
            <a:spLocks noGrp="1"/>
          </p:cNvSpPr>
          <p:nvPr>
            <p:ph type="title"/>
          </p:nvPr>
        </p:nvSpPr>
        <p:spPr>
          <a:xfrm>
            <a:off x="1981200" y="274639"/>
            <a:ext cx="4978400" cy="706437"/>
          </a:xfrm>
        </p:spPr>
        <p:txBody>
          <a:bodyPr/>
          <a:lstStyle/>
          <a:p>
            <a:endParaRPr lang="zh-CN" altLang="en-US" sz="4000" dirty="0"/>
          </a:p>
        </p:txBody>
      </p:sp>
      <p:sp>
        <p:nvSpPr>
          <p:cNvPr id="15366" name="Rectangle 6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 smtClean="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7" t="18057" r="75819" b="15395"/>
          <a:stretch/>
        </p:blipFill>
        <p:spPr>
          <a:xfrm>
            <a:off x="0" y="0"/>
            <a:ext cx="1440000" cy="1565217"/>
          </a:xfrm>
          <a:prstGeom prst="rect">
            <a:avLst/>
          </a:prstGeom>
          <a:effectLst>
            <a:softEdge rad="12700"/>
          </a:effectLst>
        </p:spPr>
      </p:pic>
      <p:pic>
        <p:nvPicPr>
          <p:cNvPr id="6" name="内容占位符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613967" y="1013675"/>
            <a:ext cx="6964066" cy="5844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457536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G:\科大\宣传部\PPT\PPT-5副本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5" name="Rectangle 5"/>
          <p:cNvSpPr>
            <a:spLocks noGrp="1"/>
          </p:cNvSpPr>
          <p:nvPr>
            <p:ph type="title"/>
          </p:nvPr>
        </p:nvSpPr>
        <p:spPr>
          <a:xfrm>
            <a:off x="1981200" y="274639"/>
            <a:ext cx="4978400" cy="706437"/>
          </a:xfrm>
        </p:spPr>
        <p:txBody>
          <a:bodyPr/>
          <a:lstStyle/>
          <a:p>
            <a:endParaRPr lang="zh-CN" altLang="en-US" sz="4000" dirty="0"/>
          </a:p>
        </p:txBody>
      </p:sp>
      <p:sp>
        <p:nvSpPr>
          <p:cNvPr id="15366" name="Rectangle 6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 smtClean="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7" t="18057" r="75819" b="15395"/>
          <a:stretch/>
        </p:blipFill>
        <p:spPr>
          <a:xfrm>
            <a:off x="0" y="0"/>
            <a:ext cx="1440000" cy="1565217"/>
          </a:xfrm>
          <a:prstGeom prst="rect">
            <a:avLst/>
          </a:prstGeom>
          <a:effectLst>
            <a:softEdge rad="12700"/>
          </a:effectLst>
        </p:spPr>
      </p:pic>
      <p:pic>
        <p:nvPicPr>
          <p:cNvPr id="6" name="内容占位符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612087" y="1009359"/>
            <a:ext cx="6967825" cy="58486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716278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G:\科大\宣传部\PPT\PPT-5副本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5" name="Rectangle 5"/>
          <p:cNvSpPr>
            <a:spLocks noGrp="1"/>
          </p:cNvSpPr>
          <p:nvPr>
            <p:ph type="title"/>
          </p:nvPr>
        </p:nvSpPr>
        <p:spPr>
          <a:xfrm>
            <a:off x="1981200" y="274639"/>
            <a:ext cx="4978400" cy="706437"/>
          </a:xfrm>
        </p:spPr>
        <p:txBody>
          <a:bodyPr/>
          <a:lstStyle/>
          <a:p>
            <a:endParaRPr lang="zh-CN" altLang="en-US" sz="4000" dirty="0"/>
          </a:p>
        </p:txBody>
      </p:sp>
      <p:sp>
        <p:nvSpPr>
          <p:cNvPr id="15366" name="Rectangle 6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 smtClean="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7" t="18057" r="75819" b="15395"/>
          <a:stretch/>
        </p:blipFill>
        <p:spPr>
          <a:xfrm>
            <a:off x="0" y="0"/>
            <a:ext cx="1440000" cy="1565217"/>
          </a:xfrm>
          <a:prstGeom prst="rect">
            <a:avLst/>
          </a:prstGeom>
          <a:effectLst>
            <a:softEdge rad="12700"/>
          </a:effectLst>
        </p:spPr>
      </p:pic>
      <p:pic>
        <p:nvPicPr>
          <p:cNvPr id="6" name="内容占位符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610426" y="987739"/>
            <a:ext cx="6971148" cy="58769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644238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G:\科大\宣传部\PPT\PPT-5副本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5" name="Rectangle 5"/>
          <p:cNvSpPr>
            <a:spLocks noGrp="1"/>
          </p:cNvSpPr>
          <p:nvPr>
            <p:ph type="title"/>
          </p:nvPr>
        </p:nvSpPr>
        <p:spPr>
          <a:xfrm>
            <a:off x="1981200" y="274639"/>
            <a:ext cx="5554960" cy="706437"/>
          </a:xfrm>
        </p:spPr>
        <p:txBody>
          <a:bodyPr/>
          <a:lstStyle/>
          <a:p>
            <a:r>
              <a:rPr lang="zh-CN" altLang="en-US" sz="4000" dirty="0" smtClean="0"/>
              <a:t>生物大分子</a:t>
            </a:r>
            <a:r>
              <a:rPr lang="en-US" altLang="zh-CN" sz="4000" dirty="0"/>
              <a:t>X</a:t>
            </a:r>
            <a:r>
              <a:rPr lang="zh-CN" altLang="en-US" sz="4000" dirty="0"/>
              <a:t>射线晶体学</a:t>
            </a:r>
          </a:p>
        </p:txBody>
      </p:sp>
      <p:sp>
        <p:nvSpPr>
          <p:cNvPr id="15366" name="Rectangle 6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dirty="0" smtClean="0"/>
          </a:p>
          <a:p>
            <a:r>
              <a:rPr lang="zh-CN" altLang="en-US" dirty="0" smtClean="0"/>
              <a:t>获得</a:t>
            </a:r>
            <a:r>
              <a:rPr lang="zh-CN" altLang="en-US" dirty="0"/>
              <a:t>晶体（克隆、表达、纯化、结晶）</a:t>
            </a:r>
          </a:p>
          <a:p>
            <a:r>
              <a:rPr lang="zh-CN" altLang="en-US" dirty="0"/>
              <a:t>衍射数据收集</a:t>
            </a:r>
          </a:p>
          <a:p>
            <a:r>
              <a:rPr lang="zh-CN" altLang="en-US" dirty="0">
                <a:solidFill>
                  <a:srgbClr val="FF0000"/>
                </a:solidFill>
              </a:rPr>
              <a:t>数据处理</a:t>
            </a:r>
          </a:p>
          <a:p>
            <a:r>
              <a:rPr lang="zh-CN" altLang="en-US" dirty="0"/>
              <a:t>晶体结构解析（确定相位，结构修正）</a:t>
            </a:r>
          </a:p>
          <a:p>
            <a:r>
              <a:rPr lang="zh-CN" altLang="en-US" dirty="0"/>
              <a:t>研究功能</a:t>
            </a:r>
          </a:p>
          <a:p>
            <a:endParaRPr lang="zh-CN" altLang="en-US" dirty="0" smtClean="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7" t="18057" r="75819" b="15395"/>
          <a:stretch/>
        </p:blipFill>
        <p:spPr>
          <a:xfrm>
            <a:off x="0" y="0"/>
            <a:ext cx="1440000" cy="1565217"/>
          </a:xfrm>
          <a:prstGeom prst="rect">
            <a:avLst/>
          </a:prstGeom>
          <a:effectLst>
            <a:softEdge rad="12700"/>
          </a:effectLst>
        </p:spPr>
      </p:pic>
    </p:spTree>
    <p:extLst>
      <p:ext uri="{BB962C8B-B14F-4D97-AF65-F5344CB8AC3E}">
        <p14:creationId xmlns:p14="http://schemas.microsoft.com/office/powerpoint/2010/main" val="31071911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G:\科大\宣传部\PPT\PPT-5副本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5" name="Rectangle 5"/>
          <p:cNvSpPr>
            <a:spLocks noGrp="1"/>
          </p:cNvSpPr>
          <p:nvPr>
            <p:ph type="title"/>
          </p:nvPr>
        </p:nvSpPr>
        <p:spPr>
          <a:xfrm>
            <a:off x="1981200" y="274639"/>
            <a:ext cx="4978400" cy="706437"/>
          </a:xfrm>
        </p:spPr>
        <p:txBody>
          <a:bodyPr/>
          <a:lstStyle/>
          <a:p>
            <a:r>
              <a:rPr lang="en-US" altLang="zh-CN" sz="4000" dirty="0" smtClean="0"/>
              <a:t>XDS-J</a:t>
            </a:r>
            <a:r>
              <a:rPr lang="zh-CN" altLang="en-US" sz="4000" dirty="0" smtClean="0"/>
              <a:t>优势</a:t>
            </a:r>
            <a:endParaRPr lang="zh-CN" altLang="en-US" sz="4000" dirty="0"/>
          </a:p>
        </p:txBody>
      </p:sp>
      <p:sp>
        <p:nvSpPr>
          <p:cNvPr id="15366" name="Rectangle 6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界面精心布局，尽可能方便实用</a:t>
            </a:r>
          </a:p>
          <a:p>
            <a:r>
              <a:rPr lang="zh-CN" altLang="en-US" dirty="0"/>
              <a:t>操作极其简单，初学者很容易上手</a:t>
            </a:r>
          </a:p>
          <a:p>
            <a:r>
              <a:rPr lang="zh-CN" altLang="en-US" dirty="0"/>
              <a:t>丰富的功能，适合各种程度的使用者</a:t>
            </a:r>
          </a:p>
          <a:p>
            <a:r>
              <a:rPr lang="zh-CN" altLang="en-US" dirty="0"/>
              <a:t>提供详尽的使用说明，出错时的排查方案</a:t>
            </a:r>
          </a:p>
          <a:p>
            <a:endParaRPr lang="zh-CN" altLang="en-US" dirty="0" smtClean="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7" t="18057" r="75819" b="15395"/>
          <a:stretch/>
        </p:blipFill>
        <p:spPr>
          <a:xfrm>
            <a:off x="0" y="0"/>
            <a:ext cx="1440000" cy="1565217"/>
          </a:xfrm>
          <a:prstGeom prst="rect">
            <a:avLst/>
          </a:prstGeom>
          <a:effectLst>
            <a:softEdge rad="12700"/>
          </a:effectLst>
        </p:spPr>
      </p:pic>
    </p:spTree>
    <p:extLst>
      <p:ext uri="{BB962C8B-B14F-4D97-AF65-F5344CB8AC3E}">
        <p14:creationId xmlns:p14="http://schemas.microsoft.com/office/powerpoint/2010/main" val="30764410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G:\科大\宣传部\PPT\PPT-5副本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5" name="Rectangle 5"/>
          <p:cNvSpPr>
            <a:spLocks noGrp="1"/>
          </p:cNvSpPr>
          <p:nvPr>
            <p:ph type="title"/>
          </p:nvPr>
        </p:nvSpPr>
        <p:spPr>
          <a:xfrm>
            <a:off x="1981200" y="274639"/>
            <a:ext cx="4978400" cy="706437"/>
          </a:xfrm>
        </p:spPr>
        <p:txBody>
          <a:bodyPr/>
          <a:lstStyle/>
          <a:p>
            <a:r>
              <a:rPr lang="zh-CN" altLang="en-US" sz="4000" dirty="0" smtClean="0"/>
              <a:t>所</a:t>
            </a:r>
            <a:r>
              <a:rPr lang="zh-CN" altLang="en-US" sz="4000" dirty="0"/>
              <a:t>需时间比较</a:t>
            </a:r>
          </a:p>
        </p:txBody>
      </p:sp>
      <p:sp>
        <p:nvSpPr>
          <p:cNvPr id="15366" name="Rectangle 6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对于一个熟练掌握者</a:t>
            </a:r>
          </a:p>
          <a:p>
            <a:r>
              <a:rPr lang="zh-CN" altLang="en-US" dirty="0"/>
              <a:t>（同一台电脑处理同一套数据）</a:t>
            </a:r>
          </a:p>
          <a:p>
            <a:r>
              <a:rPr lang="zh-CN" altLang="en-US" dirty="0"/>
              <a:t>（完整运行两轮</a:t>
            </a:r>
            <a:r>
              <a:rPr lang="en-US" altLang="zh-CN" dirty="0"/>
              <a:t>+</a:t>
            </a:r>
            <a:r>
              <a:rPr lang="zh-CN" altLang="en-US" dirty="0"/>
              <a:t>三轮修正）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7" t="18057" r="75819" b="15395"/>
          <a:stretch/>
        </p:blipFill>
        <p:spPr>
          <a:xfrm>
            <a:off x="0" y="0"/>
            <a:ext cx="1440000" cy="1565217"/>
          </a:xfrm>
          <a:prstGeom prst="rect">
            <a:avLst/>
          </a:prstGeom>
          <a:effectLst>
            <a:softEdge rad="12700"/>
          </a:effectLst>
        </p:spPr>
      </p:pic>
      <p:graphicFrame>
        <p:nvGraphicFramePr>
          <p:cNvPr id="7" name="表格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66956224"/>
              </p:ext>
            </p:extLst>
          </p:nvPr>
        </p:nvGraphicFramePr>
        <p:xfrm>
          <a:off x="267522" y="3798367"/>
          <a:ext cx="11656956" cy="2513533"/>
        </p:xfrm>
        <a:graphic>
          <a:graphicData uri="http://schemas.openxmlformats.org/drawingml/2006/table">
            <a:tbl>
              <a:tblPr firstRow="1" bandRow="1">
                <a:tableStyleId>{0505E3EF-67EA-436B-97B2-0124C06EBD24}</a:tableStyleId>
              </a:tblPr>
              <a:tblGrid>
                <a:gridCol w="2914239"/>
                <a:gridCol w="2914239"/>
                <a:gridCol w="2914239"/>
                <a:gridCol w="2914239"/>
              </a:tblGrid>
              <a:tr h="917986">
                <a:tc>
                  <a:txBody>
                    <a:bodyPr/>
                    <a:lstStyle/>
                    <a:p>
                      <a:pPr algn="ctr"/>
                      <a:endParaRPr lang="zh-CN" altLang="en-US" sz="2000" b="1" dirty="0"/>
                    </a:p>
                  </a:txBody>
                  <a:tcPr marL="131141" marR="131141" marT="65570" marB="6557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 smtClean="0"/>
                        <a:t>XDS</a:t>
                      </a:r>
                      <a:r>
                        <a:rPr lang="zh-CN" altLang="en-US" sz="2000" b="1" dirty="0" smtClean="0"/>
                        <a:t>程序运行所需时间</a:t>
                      </a:r>
                      <a:endParaRPr lang="zh-CN" altLang="en-US" sz="2000" b="1" dirty="0"/>
                    </a:p>
                  </a:txBody>
                  <a:tcPr marL="131141" marR="131141" marT="65570" marB="6557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dirty="0" smtClean="0"/>
                        <a:t>其他操作所需时间</a:t>
                      </a:r>
                      <a:endParaRPr lang="zh-CN" altLang="en-US" sz="2000" b="1" dirty="0"/>
                    </a:p>
                  </a:txBody>
                  <a:tcPr marL="131141" marR="131141" marT="65570" marB="6557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000" b="1" dirty="0" smtClean="0"/>
                        <a:t>总所需时间</a:t>
                      </a:r>
                    </a:p>
                  </a:txBody>
                  <a:tcPr marL="131141" marR="131141" marT="65570" marB="65570" anchor="ctr"/>
                </a:tc>
              </a:tr>
              <a:tr h="531849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dirty="0" smtClean="0"/>
                        <a:t>使用</a:t>
                      </a:r>
                      <a:r>
                        <a:rPr lang="en-US" altLang="zh-CN" sz="2000" b="1" dirty="0" smtClean="0"/>
                        <a:t>XDS-J</a:t>
                      </a:r>
                      <a:endParaRPr lang="zh-CN" altLang="en-US" sz="2000" b="1" dirty="0"/>
                    </a:p>
                  </a:txBody>
                  <a:tcPr marL="131141" marR="131141" marT="65570" marB="65570" anchor="ctr"/>
                </a:tc>
                <a:tc rowSpan="3">
                  <a:txBody>
                    <a:bodyPr/>
                    <a:lstStyle/>
                    <a:p>
                      <a:pPr algn="ctr"/>
                      <a:r>
                        <a:rPr lang="en-US" altLang="zh-CN" sz="2000" b="1" dirty="0" smtClean="0"/>
                        <a:t>7m30s</a:t>
                      </a:r>
                      <a:endParaRPr lang="zh-CN" altLang="en-US" sz="2000" b="1" dirty="0"/>
                    </a:p>
                  </a:txBody>
                  <a:tcPr marL="131141" marR="131141" marT="65570" marB="6557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 smtClean="0"/>
                        <a:t>1m</a:t>
                      </a:r>
                      <a:endParaRPr lang="zh-CN" altLang="en-US" sz="2000" b="1" dirty="0"/>
                    </a:p>
                  </a:txBody>
                  <a:tcPr marL="131141" marR="131141" marT="65570" marB="6557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 smtClean="0"/>
                        <a:t>8m30s</a:t>
                      </a:r>
                      <a:endParaRPr lang="zh-CN" altLang="en-US" sz="2000" b="1" dirty="0"/>
                    </a:p>
                  </a:txBody>
                  <a:tcPr marL="131141" marR="131141" marT="65570" marB="65570" anchor="ctr"/>
                </a:tc>
              </a:tr>
              <a:tr h="531849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dirty="0" smtClean="0"/>
                        <a:t>使用</a:t>
                      </a:r>
                      <a:r>
                        <a:rPr lang="en-US" altLang="zh-CN" sz="2000" b="1" dirty="0" smtClean="0"/>
                        <a:t>XDSGUI</a:t>
                      </a:r>
                      <a:endParaRPr lang="zh-CN" altLang="en-US" sz="2000" b="1" dirty="0"/>
                    </a:p>
                  </a:txBody>
                  <a:tcPr marL="131141" marR="131141" marT="65570" marB="65570" anchor="ctr"/>
                </a:tc>
                <a:tc vMerge="1">
                  <a:txBody>
                    <a:bodyPr/>
                    <a:lstStyle/>
                    <a:p>
                      <a:endParaRPr lang="zh-CN" altLang="en-US" sz="2000" b="1" dirty="0"/>
                    </a:p>
                  </a:txBody>
                  <a:tcPr marL="131141" marR="131141" marT="65570" marB="6557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 smtClean="0"/>
                        <a:t>4m</a:t>
                      </a:r>
                      <a:endParaRPr lang="zh-CN" altLang="en-US" sz="2000" b="1" dirty="0"/>
                    </a:p>
                  </a:txBody>
                  <a:tcPr marL="131141" marR="131141" marT="65570" marB="6557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 smtClean="0"/>
                        <a:t>11m30s</a:t>
                      </a:r>
                      <a:endParaRPr lang="zh-CN" altLang="en-US" sz="2000" b="1" dirty="0"/>
                    </a:p>
                  </a:txBody>
                  <a:tcPr marL="131141" marR="131141" marT="65570" marB="65570" anchor="ctr"/>
                </a:tc>
              </a:tr>
              <a:tr h="531849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dirty="0" smtClean="0"/>
                        <a:t>不使用</a:t>
                      </a:r>
                      <a:r>
                        <a:rPr lang="en-US" altLang="zh-CN" sz="2000" b="1" dirty="0" smtClean="0"/>
                        <a:t>GUI</a:t>
                      </a:r>
                      <a:endParaRPr lang="zh-CN" altLang="en-US" sz="2000" b="1" dirty="0"/>
                    </a:p>
                  </a:txBody>
                  <a:tcPr marL="131141" marR="131141" marT="65570" marB="65570" anchor="ctr"/>
                </a:tc>
                <a:tc vMerge="1">
                  <a:txBody>
                    <a:bodyPr/>
                    <a:lstStyle/>
                    <a:p>
                      <a:endParaRPr lang="zh-CN" altLang="en-US" sz="2000" b="1" dirty="0"/>
                    </a:p>
                  </a:txBody>
                  <a:tcPr marL="131141" marR="131141" marT="65570" marB="6557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 smtClean="0"/>
                        <a:t>7m20s</a:t>
                      </a:r>
                      <a:endParaRPr lang="zh-CN" altLang="en-US" sz="2000" b="1" dirty="0"/>
                    </a:p>
                  </a:txBody>
                  <a:tcPr marL="131141" marR="131141" marT="65570" marB="6557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 smtClean="0"/>
                        <a:t>14m50s</a:t>
                      </a:r>
                      <a:endParaRPr lang="zh-CN" altLang="en-US" sz="2000" b="1" dirty="0"/>
                    </a:p>
                  </a:txBody>
                  <a:tcPr marL="131141" marR="131141" marT="65570" marB="6557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361336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G:\科大\宣传部\PPT\PPT-5副本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5" name="Rectangle 5"/>
          <p:cNvSpPr>
            <a:spLocks noGrp="1"/>
          </p:cNvSpPr>
          <p:nvPr>
            <p:ph type="title"/>
          </p:nvPr>
        </p:nvSpPr>
        <p:spPr>
          <a:xfrm>
            <a:off x="1981200" y="274639"/>
            <a:ext cx="4978400" cy="706437"/>
          </a:xfrm>
        </p:spPr>
        <p:txBody>
          <a:bodyPr/>
          <a:lstStyle/>
          <a:p>
            <a:r>
              <a:rPr lang="zh-CN" altLang="en-US" sz="4000" dirty="0" smtClean="0"/>
              <a:t>未来更新计划</a:t>
            </a:r>
            <a:endParaRPr lang="zh-CN" altLang="en-US" sz="4000" dirty="0"/>
          </a:p>
        </p:txBody>
      </p:sp>
      <p:sp>
        <p:nvSpPr>
          <p:cNvPr id="15366" name="Rectangle 6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增加对</a:t>
            </a:r>
            <a:r>
              <a:rPr lang="en-US" altLang="zh-CN" dirty="0" smtClean="0"/>
              <a:t>Mac OS</a:t>
            </a:r>
            <a:r>
              <a:rPr lang="zh-CN" altLang="en-US" dirty="0" smtClean="0"/>
              <a:t>系统的支持</a:t>
            </a:r>
            <a:endParaRPr lang="en-US" altLang="zh-CN" dirty="0" smtClean="0"/>
          </a:p>
          <a:p>
            <a:r>
              <a:rPr lang="zh-CN" altLang="en-US" dirty="0" smtClean="0"/>
              <a:t>支持更多的图片类型</a:t>
            </a:r>
            <a:r>
              <a:rPr lang="zh-CN" altLang="en-US" dirty="0"/>
              <a:t>自动读取参数</a:t>
            </a:r>
            <a:endParaRPr lang="en-US" altLang="zh-CN" dirty="0"/>
          </a:p>
          <a:p>
            <a:r>
              <a:rPr lang="zh-CN" altLang="en-US" dirty="0" smtClean="0"/>
              <a:t>处理数据的结果用</a:t>
            </a:r>
            <a:r>
              <a:rPr lang="zh-CN" altLang="en-US" smtClean="0"/>
              <a:t>图表显示</a:t>
            </a:r>
            <a:endParaRPr lang="zh-CN" altLang="en-US" dirty="0" smtClean="0"/>
          </a:p>
          <a:p>
            <a:r>
              <a:rPr lang="zh-CN" altLang="en-US" dirty="0" smtClean="0"/>
              <a:t>更多的高级选项</a:t>
            </a:r>
            <a:endParaRPr lang="en-US" altLang="zh-CN" dirty="0" smtClean="0"/>
          </a:p>
          <a:p>
            <a:r>
              <a:rPr lang="zh-CN" altLang="en-US" dirty="0" smtClean="0"/>
              <a:t>一</a:t>
            </a:r>
            <a:r>
              <a:rPr lang="zh-CN" altLang="en-US" dirty="0"/>
              <a:t>键</a:t>
            </a:r>
            <a:r>
              <a:rPr lang="zh-CN" altLang="en-US" dirty="0" smtClean="0"/>
              <a:t>操作</a:t>
            </a:r>
            <a:endParaRPr lang="en-US" altLang="zh-CN" dirty="0" smtClean="0"/>
          </a:p>
          <a:p>
            <a:r>
              <a:rPr lang="en-US" altLang="zh-CN" dirty="0" smtClean="0"/>
              <a:t>…</a:t>
            </a:r>
            <a:endParaRPr lang="zh-CN" altLang="en-US" dirty="0"/>
          </a:p>
          <a:p>
            <a:endParaRPr lang="zh-CN" altLang="en-US" dirty="0" smtClean="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7" t="18057" r="75819" b="15395"/>
          <a:stretch/>
        </p:blipFill>
        <p:spPr>
          <a:xfrm>
            <a:off x="0" y="0"/>
            <a:ext cx="1440000" cy="1565217"/>
          </a:xfrm>
          <a:prstGeom prst="rect">
            <a:avLst/>
          </a:prstGeom>
          <a:effectLst>
            <a:softEdge rad="12700"/>
          </a:effectLst>
        </p:spPr>
      </p:pic>
    </p:spTree>
    <p:extLst>
      <p:ext uri="{BB962C8B-B14F-4D97-AF65-F5344CB8AC3E}">
        <p14:creationId xmlns:p14="http://schemas.microsoft.com/office/powerpoint/2010/main" val="7766882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G:\科大\宣传部\PPT\PPT-5副本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5" name="Rectangle 5"/>
          <p:cNvSpPr>
            <a:spLocks noGrp="1"/>
          </p:cNvSpPr>
          <p:nvPr>
            <p:ph type="title"/>
          </p:nvPr>
        </p:nvSpPr>
        <p:spPr>
          <a:xfrm>
            <a:off x="1981200" y="274639"/>
            <a:ext cx="4978400" cy="706437"/>
          </a:xfrm>
        </p:spPr>
        <p:txBody>
          <a:bodyPr/>
          <a:lstStyle/>
          <a:p>
            <a:r>
              <a:rPr lang="zh-CN" altLang="en-US" sz="4000" dirty="0"/>
              <a:t>总结</a:t>
            </a:r>
          </a:p>
        </p:txBody>
      </p:sp>
      <p:sp>
        <p:nvSpPr>
          <p:cNvPr id="15366" name="Rectangle 6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XDS</a:t>
            </a:r>
            <a:r>
              <a:rPr lang="zh-CN" altLang="en-US" dirty="0"/>
              <a:t>处理数据的效果要好于</a:t>
            </a:r>
            <a:r>
              <a:rPr lang="en-US" altLang="zh-CN" dirty="0"/>
              <a:t>HKL2000</a:t>
            </a:r>
            <a:r>
              <a:rPr lang="zh-CN" altLang="en-US" dirty="0"/>
              <a:t>，</a:t>
            </a:r>
            <a:r>
              <a:rPr lang="en-US" altLang="zh-CN" dirty="0"/>
              <a:t>MOSFLM</a:t>
            </a:r>
            <a:r>
              <a:rPr lang="zh-CN" altLang="en-US" dirty="0"/>
              <a:t>等其它软件。</a:t>
            </a:r>
          </a:p>
          <a:p>
            <a:endParaRPr lang="zh-CN" altLang="en-US" dirty="0"/>
          </a:p>
          <a:p>
            <a:r>
              <a:rPr lang="zh-CN" altLang="en-US" dirty="0"/>
              <a:t>由于各种原因，</a:t>
            </a:r>
            <a:r>
              <a:rPr lang="en-US" altLang="zh-CN" dirty="0"/>
              <a:t>XDS</a:t>
            </a:r>
            <a:r>
              <a:rPr lang="zh-CN" altLang="en-US" dirty="0"/>
              <a:t>难以上手</a:t>
            </a:r>
            <a:r>
              <a:rPr lang="zh-CN" altLang="en-US" dirty="0" smtClean="0"/>
              <a:t>。我们</a:t>
            </a:r>
            <a:r>
              <a:rPr lang="zh-CN" altLang="en-US" dirty="0"/>
              <a:t>编写的图形化界面可以很大程度方便</a:t>
            </a:r>
            <a:r>
              <a:rPr lang="en-US" altLang="zh-CN" dirty="0"/>
              <a:t>XDS</a:t>
            </a:r>
            <a:r>
              <a:rPr lang="zh-CN" altLang="en-US" dirty="0"/>
              <a:t>的使用。</a:t>
            </a:r>
          </a:p>
          <a:p>
            <a:endParaRPr lang="zh-CN" altLang="en-US" dirty="0"/>
          </a:p>
          <a:p>
            <a:r>
              <a:rPr lang="zh-CN" altLang="en-US" dirty="0"/>
              <a:t>我们希望能借此推广</a:t>
            </a:r>
            <a:r>
              <a:rPr lang="en-US" altLang="zh-CN" dirty="0"/>
              <a:t>XDS</a:t>
            </a:r>
            <a:r>
              <a:rPr lang="zh-CN" altLang="en-US" dirty="0"/>
              <a:t>的使用，让更多的人可以接触到这一优秀软件。</a:t>
            </a:r>
          </a:p>
          <a:p>
            <a:pPr marL="0" indent="0">
              <a:buNone/>
            </a:pPr>
            <a:endParaRPr lang="zh-CN" altLang="en-US" dirty="0" smtClean="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7" t="18057" r="75819" b="15395"/>
          <a:stretch/>
        </p:blipFill>
        <p:spPr>
          <a:xfrm>
            <a:off x="0" y="0"/>
            <a:ext cx="1440000" cy="1565217"/>
          </a:xfrm>
          <a:prstGeom prst="rect">
            <a:avLst/>
          </a:prstGeom>
          <a:effectLst>
            <a:softEdge rad="12700"/>
          </a:effectLst>
        </p:spPr>
      </p:pic>
    </p:spTree>
    <p:extLst>
      <p:ext uri="{BB962C8B-B14F-4D97-AF65-F5344CB8AC3E}">
        <p14:creationId xmlns:p14="http://schemas.microsoft.com/office/powerpoint/2010/main" val="11678555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G:\科大\宣传部\PPT\PPT-5副本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5" name="Rectangle 5"/>
          <p:cNvSpPr>
            <a:spLocks noGrp="1"/>
          </p:cNvSpPr>
          <p:nvPr>
            <p:ph type="title"/>
          </p:nvPr>
        </p:nvSpPr>
        <p:spPr>
          <a:xfrm>
            <a:off x="1981200" y="274639"/>
            <a:ext cx="4978400" cy="706437"/>
          </a:xfrm>
        </p:spPr>
        <p:txBody>
          <a:bodyPr/>
          <a:lstStyle/>
          <a:p>
            <a:r>
              <a:rPr lang="zh-CN" altLang="en-US" sz="4000" dirty="0"/>
              <a:t>致谢</a:t>
            </a:r>
          </a:p>
        </p:txBody>
      </p:sp>
      <p:sp>
        <p:nvSpPr>
          <p:cNvPr id="15366" name="Rectangle 6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dirty="0" smtClean="0"/>
          </a:p>
          <a:p>
            <a:endParaRPr lang="en-US" altLang="zh-CN" dirty="0" smtClean="0"/>
          </a:p>
          <a:p>
            <a:r>
              <a:rPr lang="zh-CN" altLang="en-US" dirty="0" smtClean="0"/>
              <a:t>感谢</a:t>
            </a:r>
            <a:r>
              <a:rPr lang="en-US" altLang="zh-CN" dirty="0" smtClean="0"/>
              <a:t>:</a:t>
            </a:r>
          </a:p>
          <a:p>
            <a:endParaRPr lang="en-US" altLang="zh-CN" dirty="0" smtClean="0"/>
          </a:p>
          <a:p>
            <a:r>
              <a:rPr lang="zh-CN" altLang="en-US" dirty="0" smtClean="0"/>
              <a:t>中国科学技术大学</a:t>
            </a:r>
            <a:endParaRPr lang="en-US" altLang="zh-CN" dirty="0" smtClean="0"/>
          </a:p>
          <a:p>
            <a:endParaRPr lang="en-US" altLang="zh-CN" dirty="0" smtClean="0"/>
          </a:p>
          <a:p>
            <a:r>
              <a:rPr lang="zh-CN" altLang="en-US" dirty="0"/>
              <a:t>结构免疫学</a:t>
            </a:r>
            <a:r>
              <a:rPr lang="zh-CN" altLang="en-US" dirty="0" smtClean="0"/>
              <a:t>实验室的金腾川</a:t>
            </a:r>
            <a:r>
              <a:rPr lang="zh-CN" altLang="en-US" smtClean="0"/>
              <a:t>老师和各位同学</a:t>
            </a:r>
            <a:endParaRPr lang="en-US" altLang="zh-CN" dirty="0" smtClean="0"/>
          </a:p>
          <a:p>
            <a:endParaRPr lang="zh-CN" altLang="en-US" dirty="0" smtClean="0"/>
          </a:p>
          <a:p>
            <a:pPr marL="0" indent="0">
              <a:buNone/>
            </a:pPr>
            <a:endParaRPr lang="zh-CN" altLang="en-US" dirty="0" smtClean="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7" t="18057" r="75819" b="15395"/>
          <a:stretch/>
        </p:blipFill>
        <p:spPr>
          <a:xfrm>
            <a:off x="0" y="0"/>
            <a:ext cx="1440000" cy="1565217"/>
          </a:xfrm>
          <a:prstGeom prst="rect">
            <a:avLst/>
          </a:prstGeom>
          <a:effectLst>
            <a:softEdge rad="12700"/>
          </a:effectLst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4766" y="986242"/>
            <a:ext cx="6260337" cy="4170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59056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G:\科大\宣传部\PPT\PPT-5副本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5" name="Rectangle 5"/>
          <p:cNvSpPr>
            <a:spLocks noGrp="1"/>
          </p:cNvSpPr>
          <p:nvPr>
            <p:ph type="title"/>
          </p:nvPr>
        </p:nvSpPr>
        <p:spPr>
          <a:xfrm>
            <a:off x="1981200" y="274639"/>
            <a:ext cx="4978400" cy="706437"/>
          </a:xfrm>
        </p:spPr>
        <p:txBody>
          <a:bodyPr/>
          <a:lstStyle/>
          <a:p>
            <a:r>
              <a:rPr lang="zh-CN" altLang="en-US" sz="4000" dirty="0" smtClean="0"/>
              <a:t>数据处理常用</a:t>
            </a:r>
            <a:r>
              <a:rPr lang="zh-CN" altLang="en-US" sz="4000" dirty="0"/>
              <a:t>软件</a:t>
            </a:r>
          </a:p>
        </p:txBody>
      </p:sp>
      <p:sp>
        <p:nvSpPr>
          <p:cNvPr id="15366" name="Rectangle 6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HKL-2000</a:t>
            </a:r>
            <a:r>
              <a:rPr lang="zh-CN" altLang="en-US" dirty="0"/>
              <a:t>（</a:t>
            </a:r>
            <a:r>
              <a:rPr lang="en-US" altLang="zh-CN" dirty="0"/>
              <a:t>HKL Research, Inc.</a:t>
            </a:r>
            <a:r>
              <a:rPr lang="zh-CN" altLang="en-US" dirty="0"/>
              <a:t>）</a:t>
            </a:r>
          </a:p>
          <a:p>
            <a:endParaRPr lang="zh-CN" altLang="en-US" dirty="0"/>
          </a:p>
          <a:p>
            <a:r>
              <a:rPr lang="en-US" altLang="zh-CN" dirty="0"/>
              <a:t>XDS</a:t>
            </a:r>
            <a:r>
              <a:rPr lang="zh-CN" altLang="en-US" dirty="0"/>
              <a:t>（</a:t>
            </a:r>
            <a:r>
              <a:rPr lang="en-US" altLang="zh-CN" dirty="0"/>
              <a:t>MPI for Medical Research, Heidelberg</a:t>
            </a:r>
            <a:r>
              <a:rPr lang="zh-CN" altLang="en-US" dirty="0"/>
              <a:t>）</a:t>
            </a:r>
          </a:p>
          <a:p>
            <a:endParaRPr lang="zh-CN" altLang="en-US" dirty="0"/>
          </a:p>
          <a:p>
            <a:r>
              <a:rPr lang="en-US" altLang="zh-CN" dirty="0"/>
              <a:t>MOSFLM</a:t>
            </a:r>
            <a:r>
              <a:rPr lang="zh-CN" altLang="en-US" dirty="0"/>
              <a:t>（</a:t>
            </a:r>
            <a:r>
              <a:rPr lang="en-US" altLang="zh-CN" dirty="0"/>
              <a:t>MRC Laboratory of Molecular Biology</a:t>
            </a:r>
            <a:r>
              <a:rPr lang="zh-CN" altLang="en-US" dirty="0" smtClean="0"/>
              <a:t>）</a:t>
            </a:r>
            <a:endParaRPr lang="zh-CN" altLang="en-US" dirty="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7" t="18057" r="75819" b="15395"/>
          <a:stretch/>
        </p:blipFill>
        <p:spPr>
          <a:xfrm>
            <a:off x="0" y="0"/>
            <a:ext cx="1440000" cy="1565217"/>
          </a:xfrm>
          <a:prstGeom prst="rect">
            <a:avLst/>
          </a:prstGeom>
          <a:effectLst>
            <a:softEdge rad="12700"/>
          </a:effectLst>
        </p:spPr>
      </p:pic>
    </p:spTree>
    <p:extLst>
      <p:ext uri="{BB962C8B-B14F-4D97-AF65-F5344CB8AC3E}">
        <p14:creationId xmlns:p14="http://schemas.microsoft.com/office/powerpoint/2010/main" val="18350838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G:\科大\宣传部\PPT\PPT-5副本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5" name="Rectangle 5"/>
          <p:cNvSpPr>
            <a:spLocks noGrp="1"/>
          </p:cNvSpPr>
          <p:nvPr>
            <p:ph type="title"/>
          </p:nvPr>
        </p:nvSpPr>
        <p:spPr>
          <a:xfrm>
            <a:off x="1981200" y="274639"/>
            <a:ext cx="4978400" cy="706437"/>
          </a:xfrm>
        </p:spPr>
        <p:txBody>
          <a:bodyPr/>
          <a:lstStyle/>
          <a:p>
            <a:r>
              <a:rPr lang="en-US" altLang="zh-CN" sz="4000" dirty="0" smtClean="0"/>
              <a:t>HKL-2000</a:t>
            </a:r>
            <a:endParaRPr lang="zh-CN" altLang="en-US" sz="4000" dirty="0"/>
          </a:p>
        </p:txBody>
      </p:sp>
      <p:sp>
        <p:nvSpPr>
          <p:cNvPr id="15366" name="Rectangle 6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商业软件</a:t>
            </a:r>
            <a:endParaRPr lang="en-US" altLang="zh-CN" dirty="0" smtClean="0"/>
          </a:p>
          <a:p>
            <a:r>
              <a:rPr lang="zh-CN" altLang="en-US" dirty="0"/>
              <a:t>历史悠久</a:t>
            </a:r>
            <a:endParaRPr lang="en-US" altLang="zh-CN" dirty="0"/>
          </a:p>
          <a:p>
            <a:r>
              <a:rPr lang="zh-CN" altLang="en-US" dirty="0"/>
              <a:t>应用广泛</a:t>
            </a:r>
          </a:p>
          <a:p>
            <a:r>
              <a:rPr lang="zh-CN" altLang="en-US" dirty="0"/>
              <a:t>本身为图形化界面</a:t>
            </a:r>
          </a:p>
          <a:p>
            <a:endParaRPr lang="zh-CN" altLang="en-US" dirty="0" smtClean="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7" t="18057" r="75819" b="15395"/>
          <a:stretch/>
        </p:blipFill>
        <p:spPr>
          <a:xfrm>
            <a:off x="0" y="0"/>
            <a:ext cx="1440000" cy="1565217"/>
          </a:xfrm>
          <a:prstGeom prst="rect">
            <a:avLst/>
          </a:prstGeom>
          <a:effectLst>
            <a:softEdge rad="12700"/>
          </a:effectLst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00370" y="988288"/>
            <a:ext cx="5944302" cy="58697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2856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G:\科大\宣传部\PPT\PPT-5副本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5" name="Rectangle 5"/>
          <p:cNvSpPr>
            <a:spLocks noGrp="1"/>
          </p:cNvSpPr>
          <p:nvPr>
            <p:ph type="title"/>
          </p:nvPr>
        </p:nvSpPr>
        <p:spPr>
          <a:xfrm>
            <a:off x="1981200" y="274639"/>
            <a:ext cx="4978400" cy="706437"/>
          </a:xfrm>
        </p:spPr>
        <p:txBody>
          <a:bodyPr/>
          <a:lstStyle/>
          <a:p>
            <a:r>
              <a:rPr lang="en-US" altLang="zh-CN" sz="4000" dirty="0" smtClean="0"/>
              <a:t>XDS</a:t>
            </a:r>
            <a:endParaRPr lang="zh-CN" altLang="en-US" sz="4000" dirty="0"/>
          </a:p>
        </p:txBody>
      </p:sp>
      <p:sp>
        <p:nvSpPr>
          <p:cNvPr id="15366" name="Rectangle 6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u="sng" dirty="0" smtClean="0"/>
              <a:t>X</a:t>
            </a:r>
            <a:r>
              <a:rPr lang="en-US" altLang="zh-CN" dirty="0" smtClean="0"/>
              <a:t>-ray </a:t>
            </a:r>
            <a:r>
              <a:rPr lang="en-US" altLang="zh-CN" u="sng" dirty="0"/>
              <a:t>D</a:t>
            </a:r>
            <a:r>
              <a:rPr lang="en-US" altLang="zh-CN" dirty="0"/>
              <a:t>etector </a:t>
            </a:r>
            <a:r>
              <a:rPr lang="en-US" altLang="zh-CN" u="sng" dirty="0" smtClean="0"/>
              <a:t>S</a:t>
            </a:r>
            <a:r>
              <a:rPr lang="en-US" altLang="zh-CN" dirty="0" smtClean="0"/>
              <a:t>oftware</a:t>
            </a:r>
          </a:p>
          <a:p>
            <a:r>
              <a:rPr lang="zh-CN" altLang="en-US" dirty="0"/>
              <a:t>免费软件</a:t>
            </a:r>
          </a:p>
          <a:p>
            <a:r>
              <a:rPr lang="zh-CN" altLang="en-US" dirty="0" smtClean="0"/>
              <a:t>提供一</a:t>
            </a:r>
            <a:r>
              <a:rPr lang="zh-CN" altLang="en-US" dirty="0"/>
              <a:t>个</a:t>
            </a:r>
            <a:r>
              <a:rPr lang="zh-CN" altLang="en-US" dirty="0" smtClean="0"/>
              <a:t>配置文件</a:t>
            </a:r>
            <a:endParaRPr lang="en-US" altLang="zh-CN" dirty="0" smtClean="0"/>
          </a:p>
          <a:p>
            <a:r>
              <a:rPr lang="zh-CN" altLang="en-US" dirty="0" smtClean="0"/>
              <a:t>命令行</a:t>
            </a:r>
            <a:r>
              <a:rPr lang="zh-CN" altLang="en-US" dirty="0"/>
              <a:t>键入命令运行</a:t>
            </a:r>
          </a:p>
          <a:p>
            <a:r>
              <a:rPr lang="zh-CN" altLang="en-US" dirty="0" smtClean="0"/>
              <a:t>操作繁琐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7" t="18057" r="75819" b="15395"/>
          <a:stretch/>
        </p:blipFill>
        <p:spPr>
          <a:xfrm>
            <a:off x="0" y="0"/>
            <a:ext cx="1440000" cy="1565217"/>
          </a:xfrm>
          <a:prstGeom prst="rect">
            <a:avLst/>
          </a:prstGeom>
          <a:effectLst>
            <a:softEdge rad="12700"/>
          </a:effectLst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16680" y="1124744"/>
            <a:ext cx="7200000" cy="43316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15360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G:\科大\宣传部\PPT\PPT-5副本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5" name="Rectangle 5"/>
          <p:cNvSpPr>
            <a:spLocks noGrp="1"/>
          </p:cNvSpPr>
          <p:nvPr>
            <p:ph type="title"/>
          </p:nvPr>
        </p:nvSpPr>
        <p:spPr>
          <a:xfrm>
            <a:off x="1981200" y="274639"/>
            <a:ext cx="4978400" cy="706437"/>
          </a:xfrm>
        </p:spPr>
        <p:txBody>
          <a:bodyPr/>
          <a:lstStyle/>
          <a:p>
            <a:r>
              <a:rPr lang="en-US" altLang="zh-CN" sz="4000" dirty="0" smtClean="0"/>
              <a:t>MOSFLM</a:t>
            </a:r>
            <a:endParaRPr lang="zh-CN" altLang="en-US" sz="4000" dirty="0"/>
          </a:p>
        </p:txBody>
      </p:sp>
      <p:sp>
        <p:nvSpPr>
          <p:cNvPr id="15366" name="Rectangle 6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免费软件</a:t>
            </a:r>
            <a:endParaRPr lang="en-US" altLang="zh-CN" dirty="0" smtClean="0"/>
          </a:p>
          <a:p>
            <a:r>
              <a:rPr lang="zh-CN" altLang="en-US" dirty="0" smtClean="0"/>
              <a:t>有图形化界面</a:t>
            </a:r>
            <a:r>
              <a:rPr lang="en-US" altLang="zh-CN" dirty="0" err="1" smtClean="0"/>
              <a:t>iMosflm</a:t>
            </a:r>
            <a:endParaRPr lang="en-US" altLang="zh-CN" dirty="0" smtClean="0"/>
          </a:p>
          <a:p>
            <a:r>
              <a:rPr lang="zh-CN" altLang="en-US" dirty="0" smtClean="0"/>
              <a:t>失败频率高</a:t>
            </a:r>
            <a:endParaRPr lang="en-US" altLang="zh-CN" dirty="0" smtClean="0"/>
          </a:p>
          <a:p>
            <a:r>
              <a:rPr lang="zh-CN" altLang="en-US" dirty="0" smtClean="0"/>
              <a:t>有时空间群偏差较大</a:t>
            </a:r>
            <a:endParaRPr lang="en-US" altLang="zh-CN" dirty="0" smtClean="0"/>
          </a:p>
          <a:p>
            <a:r>
              <a:rPr lang="zh-CN" altLang="en-US" dirty="0" smtClean="0"/>
              <a:t>处理速度较慢</a:t>
            </a:r>
            <a:endParaRPr lang="en-US" altLang="zh-CN" dirty="0"/>
          </a:p>
          <a:p>
            <a:endParaRPr lang="zh-CN" altLang="en-US" dirty="0" smtClean="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7" t="18057" r="75819" b="15395"/>
          <a:stretch/>
        </p:blipFill>
        <p:spPr>
          <a:xfrm>
            <a:off x="0" y="0"/>
            <a:ext cx="1440000" cy="1565217"/>
          </a:xfrm>
          <a:prstGeom prst="rect">
            <a:avLst/>
          </a:prstGeom>
          <a:effectLst>
            <a:softEdge rad="12700"/>
          </a:effectLst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4128" y="1124743"/>
            <a:ext cx="7357872" cy="57922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7163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G:\科大\宣传部\PPT\PPT-5副本.jpg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2" name="Rectangle 4"/>
          <p:cNvSpPr>
            <a:spLocks noGrp="1"/>
          </p:cNvSpPr>
          <p:nvPr>
            <p:ph type="ctrTitle" idx="4294967295"/>
          </p:nvPr>
        </p:nvSpPr>
        <p:spPr>
          <a:xfrm>
            <a:off x="2279650" y="1557339"/>
            <a:ext cx="7772400" cy="1470025"/>
          </a:xfrm>
        </p:spPr>
        <p:txBody>
          <a:bodyPr/>
          <a:lstStyle/>
          <a:p>
            <a:r>
              <a:rPr lang="zh-CN" altLang="en-US" b="1" dirty="0"/>
              <a:t>十套数</a:t>
            </a:r>
            <a:r>
              <a:rPr lang="zh-CN" altLang="en-US" b="1" dirty="0" smtClean="0"/>
              <a:t>据分别用</a:t>
            </a:r>
            <a:r>
              <a:rPr lang="en-US" altLang="zh-CN" b="1" dirty="0" smtClean="0"/>
              <a:t/>
            </a:r>
            <a:br>
              <a:rPr lang="en-US" altLang="zh-CN" b="1" dirty="0" smtClean="0"/>
            </a:br>
            <a:r>
              <a:rPr lang="en-US" altLang="zh-CN" b="1" dirty="0" smtClean="0"/>
              <a:t>HKL-2000/XDS/</a:t>
            </a:r>
            <a:r>
              <a:rPr lang="en-US" altLang="zh-CN" b="1" dirty="0" err="1" smtClean="0"/>
              <a:t>iMosflm</a:t>
            </a:r>
            <a:r>
              <a:rPr lang="zh-CN" altLang="en-US" b="1" dirty="0" smtClean="0"/>
              <a:t>处理，结果如下</a:t>
            </a:r>
          </a:p>
        </p:txBody>
      </p:sp>
      <p:sp>
        <p:nvSpPr>
          <p:cNvPr id="2053" name="Rectangle 5"/>
          <p:cNvSpPr>
            <a:spLocks noGrp="1"/>
          </p:cNvSpPr>
          <p:nvPr>
            <p:ph type="subTitle" idx="4294967295"/>
          </p:nvPr>
        </p:nvSpPr>
        <p:spPr>
          <a:xfrm>
            <a:off x="3000375" y="4652963"/>
            <a:ext cx="6400800" cy="696912"/>
          </a:xfrm>
        </p:spPr>
        <p:txBody>
          <a:bodyPr/>
          <a:lstStyle/>
          <a:p>
            <a:pPr marL="0" indent="0" algn="ctr">
              <a:buNone/>
            </a:pPr>
            <a:endParaRPr lang="zh-CN" altLang="en-US" dirty="0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7" t="18057" r="75819" b="15395"/>
          <a:stretch/>
        </p:blipFill>
        <p:spPr>
          <a:xfrm>
            <a:off x="0" y="0"/>
            <a:ext cx="1440000" cy="1565217"/>
          </a:xfrm>
          <a:prstGeom prst="rect">
            <a:avLst/>
          </a:prstGeom>
          <a:effectLst>
            <a:softEdge rad="12700"/>
          </a:effectLst>
        </p:spPr>
      </p:pic>
    </p:spTree>
    <p:extLst>
      <p:ext uri="{BB962C8B-B14F-4D97-AF65-F5344CB8AC3E}">
        <p14:creationId xmlns:p14="http://schemas.microsoft.com/office/powerpoint/2010/main" val="12651443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G:\科大\宣传部\PPT\PPT-5副本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5" name="Rectangle 5"/>
          <p:cNvSpPr>
            <a:spLocks noGrp="1"/>
          </p:cNvSpPr>
          <p:nvPr>
            <p:ph type="title"/>
          </p:nvPr>
        </p:nvSpPr>
        <p:spPr>
          <a:xfrm>
            <a:off x="1981200" y="274639"/>
            <a:ext cx="4978400" cy="706437"/>
          </a:xfrm>
        </p:spPr>
        <p:txBody>
          <a:bodyPr/>
          <a:lstStyle/>
          <a:p>
            <a:r>
              <a:rPr lang="en-US" altLang="zh-CN" sz="4000" dirty="0"/>
              <a:t>Dataset 1</a:t>
            </a:r>
            <a:endParaRPr lang="zh-CN" altLang="en-US" sz="4000" dirty="0"/>
          </a:p>
        </p:txBody>
      </p:sp>
      <p:sp>
        <p:nvSpPr>
          <p:cNvPr id="15366" name="Rectangle 6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360</a:t>
            </a:r>
            <a:r>
              <a:rPr lang="zh-CN" altLang="en-US" dirty="0"/>
              <a:t>张</a:t>
            </a:r>
          </a:p>
          <a:p>
            <a:r>
              <a:rPr lang="zh-CN" altLang="en-US" dirty="0"/>
              <a:t>分辨率范围：</a:t>
            </a:r>
            <a:r>
              <a:rPr lang="en-US" altLang="zh-CN" dirty="0"/>
              <a:t>50A-1.2A</a:t>
            </a:r>
          </a:p>
          <a:p>
            <a:endParaRPr lang="zh-CN" altLang="en-US" dirty="0" smtClean="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7" t="18057" r="75819" b="15395"/>
          <a:stretch/>
        </p:blipFill>
        <p:spPr>
          <a:xfrm>
            <a:off x="0" y="0"/>
            <a:ext cx="1440000" cy="1565217"/>
          </a:xfrm>
          <a:prstGeom prst="rect">
            <a:avLst/>
          </a:prstGeom>
          <a:effectLst>
            <a:softEdge rad="12700"/>
          </a:effectLst>
        </p:spPr>
      </p:pic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74642558"/>
              </p:ext>
            </p:extLst>
          </p:nvPr>
        </p:nvGraphicFramePr>
        <p:xfrm>
          <a:off x="810898" y="3434679"/>
          <a:ext cx="10816993" cy="2697675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1103230"/>
                <a:gridCol w="1544281"/>
                <a:gridCol w="1361775"/>
                <a:gridCol w="968686"/>
                <a:gridCol w="1221386"/>
                <a:gridCol w="4617635"/>
              </a:tblGrid>
              <a:tr h="964515">
                <a:tc>
                  <a:txBody>
                    <a:bodyPr/>
                    <a:lstStyle/>
                    <a:p>
                      <a:pPr algn="ctr" fontAlgn="b"/>
                      <a:endParaRPr lang="zh-CN" alt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2000" u="none" strike="noStrike" dirty="0" smtClean="0">
                          <a:effectLst/>
                        </a:rPr>
                        <a:t>完整度</a:t>
                      </a:r>
                      <a:r>
                        <a:rPr lang="en-US" sz="2000" u="none" strike="noStrike" dirty="0" smtClean="0">
                          <a:effectLst/>
                        </a:rPr>
                        <a:t>completeness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2000" u="none" strike="noStrike" dirty="0" smtClean="0">
                          <a:effectLst/>
                        </a:rPr>
                        <a:t>冗余度</a:t>
                      </a:r>
                      <a:r>
                        <a:rPr lang="en-US" sz="2000" u="none" strike="noStrike" dirty="0" smtClean="0">
                          <a:effectLst/>
                        </a:rPr>
                        <a:t>redundancy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2000" u="none" strike="noStrike" dirty="0" smtClean="0">
                          <a:effectLst/>
                        </a:rPr>
                        <a:t>信噪比</a:t>
                      </a:r>
                      <a:r>
                        <a:rPr lang="en-US" sz="2000" u="none" strike="noStrike" dirty="0" smtClean="0">
                          <a:effectLst/>
                        </a:rPr>
                        <a:t>I/Sigma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2000" u="none" strike="noStrike" dirty="0" smtClean="0">
                          <a:effectLst/>
                        </a:rPr>
                        <a:t>总点数</a:t>
                      </a:r>
                      <a:endParaRPr lang="en-US" sz="2000" u="none" strike="noStrike" dirty="0" smtClean="0">
                        <a:effectLst/>
                      </a:endParaRPr>
                    </a:p>
                    <a:p>
                      <a:pPr algn="ctr" fontAlgn="b"/>
                      <a:r>
                        <a:rPr lang="en-US" sz="2000" u="none" strike="noStrike" dirty="0" smtClean="0">
                          <a:effectLst/>
                        </a:rPr>
                        <a:t>reflections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 smtClean="0">
                          <a:latin typeface="+mn-lt"/>
                        </a:rPr>
                        <a:t>晶胞常数</a:t>
                      </a:r>
                      <a:endParaRPr lang="en-US" altLang="zh-CN" sz="2000" dirty="0" smtClean="0">
                        <a:latin typeface="+mn-lt"/>
                      </a:endParaRPr>
                    </a:p>
                    <a:p>
                      <a:pPr algn="ctr"/>
                      <a:r>
                        <a:rPr lang="en-US" altLang="zh-CN" sz="2000" dirty="0" smtClean="0">
                          <a:latin typeface="+mn-lt"/>
                        </a:rPr>
                        <a:t>unit cell constant</a:t>
                      </a:r>
                      <a:endParaRPr lang="zh-CN" altLang="en-US" sz="2000" dirty="0">
                        <a:latin typeface="+mn-lt"/>
                      </a:endParaRPr>
                    </a:p>
                  </a:txBody>
                  <a:tcPr marL="9525" marR="9525" marT="9525" marB="0" anchor="ctr"/>
                </a:tc>
              </a:tr>
              <a:tr h="577720"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u="none" strike="noStrike" dirty="0" smtClean="0">
                          <a:effectLst/>
                        </a:rPr>
                        <a:t>HKL-2000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2000" u="none" strike="noStrike" dirty="0" smtClean="0">
                          <a:effectLst/>
                        </a:rPr>
                        <a:t>96.5%</a:t>
                      </a:r>
                      <a:endParaRPr lang="en-US" altLang="zh-CN" sz="20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2000" u="none" strike="noStrike" dirty="0" smtClean="0">
                          <a:effectLst/>
                        </a:rPr>
                        <a:t>7.0</a:t>
                      </a:r>
                      <a:endParaRPr lang="en-US" altLang="zh-CN" sz="20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2000" u="none" strike="noStrike" dirty="0">
                          <a:effectLst/>
                        </a:rPr>
                        <a:t>20.1</a:t>
                      </a:r>
                      <a:endParaRPr lang="en-US" altLang="zh-CN" sz="20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2000" u="none" strike="noStrike" dirty="0">
                          <a:effectLst/>
                        </a:rPr>
                        <a:t>474,689</a:t>
                      </a:r>
                      <a:endParaRPr lang="en-US" altLang="zh-CN" sz="20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2000" u="none" strike="noStrike" dirty="0" smtClean="0">
                          <a:effectLst/>
                        </a:rPr>
                        <a:t>38.96 63.53 51.05 90.00 92.48 90.00</a:t>
                      </a:r>
                      <a:endParaRPr lang="en-US" altLang="zh-CN" sz="20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</a:tr>
              <a:tr h="577720"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u="none" strike="noStrike" dirty="0" smtClean="0">
                          <a:effectLst/>
                        </a:rPr>
                        <a:t>XDS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2000" u="none" strike="noStrike" dirty="0" smtClean="0">
                          <a:effectLst/>
                        </a:rPr>
                        <a:t>96.3%</a:t>
                      </a:r>
                      <a:endParaRPr lang="en-US" altLang="zh-CN" sz="20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2000" u="none" strike="noStrike" dirty="0" smtClean="0">
                          <a:effectLst/>
                        </a:rPr>
                        <a:t>7.0</a:t>
                      </a:r>
                      <a:endParaRPr lang="en-US" altLang="zh-CN" sz="20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2000" u="none" strike="noStrike" dirty="0">
                          <a:effectLst/>
                        </a:rPr>
                        <a:t>21.8</a:t>
                      </a:r>
                      <a:endParaRPr lang="en-US" altLang="zh-CN" sz="20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2000" u="none" strike="noStrike" dirty="0">
                          <a:effectLst/>
                        </a:rPr>
                        <a:t>502,774</a:t>
                      </a:r>
                      <a:endParaRPr lang="en-US" altLang="zh-CN" sz="20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2000" u="none" strike="noStrike" dirty="0" smtClean="0">
                          <a:effectLst/>
                        </a:rPr>
                        <a:t>38.94 63.50 51.02</a:t>
                      </a:r>
                      <a:r>
                        <a:rPr lang="en-US" altLang="zh-CN" sz="2000" u="none" strike="noStrike" baseline="0" dirty="0" smtClean="0">
                          <a:effectLst/>
                        </a:rPr>
                        <a:t> </a:t>
                      </a:r>
                      <a:r>
                        <a:rPr lang="en-US" altLang="zh-CN" sz="2000" u="none" strike="noStrike" dirty="0" smtClean="0">
                          <a:effectLst/>
                        </a:rPr>
                        <a:t>90.00 92.46 90.00</a:t>
                      </a:r>
                      <a:endParaRPr lang="en-US" altLang="zh-CN" sz="20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</a:tr>
              <a:tr h="577720"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iMosflm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2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93.5%</a:t>
                      </a:r>
                      <a:endParaRPr lang="en-US" altLang="zh-CN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2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6.3</a:t>
                      </a:r>
                      <a:endParaRPr lang="en-US" altLang="zh-CN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2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/</a:t>
                      </a:r>
                      <a:endParaRPr lang="en-US" altLang="zh-CN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2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484,150</a:t>
                      </a:r>
                      <a:endParaRPr lang="en-US" altLang="zh-CN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2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38.46 64.83 50.61 90.00 91.97 90.00</a:t>
                      </a:r>
                      <a:endParaRPr lang="en-US" altLang="zh-CN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31291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841</TotalTime>
  <Words>1067</Words>
  <Application>Microsoft Office PowerPoint</Application>
  <PresentationFormat>宽屏</PresentationFormat>
  <Paragraphs>387</Paragraphs>
  <Slides>34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38" baseType="lpstr">
      <vt:lpstr>宋体</vt:lpstr>
      <vt:lpstr>Arial</vt:lpstr>
      <vt:lpstr>Calibri</vt:lpstr>
      <vt:lpstr>Office 主题</vt:lpstr>
      <vt:lpstr>晶体衍射数据处理软件XDS的图形化界面</vt:lpstr>
      <vt:lpstr>关于我</vt:lpstr>
      <vt:lpstr>生物大分子X射线晶体学</vt:lpstr>
      <vt:lpstr>数据处理常用软件</vt:lpstr>
      <vt:lpstr>HKL-2000</vt:lpstr>
      <vt:lpstr>XDS</vt:lpstr>
      <vt:lpstr>MOSFLM</vt:lpstr>
      <vt:lpstr>十套数据分别用 HKL-2000/XDS/iMosflm处理，结果如下</vt:lpstr>
      <vt:lpstr>Dataset 1</vt:lpstr>
      <vt:lpstr>Dataset 2</vt:lpstr>
      <vt:lpstr>Dataset 3</vt:lpstr>
      <vt:lpstr>Dataset 4</vt:lpstr>
      <vt:lpstr>Dataset 5</vt:lpstr>
      <vt:lpstr>Dataset 6</vt:lpstr>
      <vt:lpstr>Dataset 7</vt:lpstr>
      <vt:lpstr>Dataset 8</vt:lpstr>
      <vt:lpstr>Dataset 9</vt:lpstr>
      <vt:lpstr>Dataset 10</vt:lpstr>
      <vt:lpstr>统计图</vt:lpstr>
      <vt:lpstr>统计图</vt:lpstr>
      <vt:lpstr>统计图</vt:lpstr>
      <vt:lpstr>小结</vt:lpstr>
      <vt:lpstr>XDSGUI</vt:lpstr>
      <vt:lpstr>XDSGUI</vt:lpstr>
      <vt:lpstr>XDSGUI局限</vt:lpstr>
      <vt:lpstr>XDS-J</vt:lpstr>
      <vt:lpstr>PowerPoint 演示文稿</vt:lpstr>
      <vt:lpstr>PowerPoint 演示文稿</vt:lpstr>
      <vt:lpstr>PowerPoint 演示文稿</vt:lpstr>
      <vt:lpstr>XDS-J优势</vt:lpstr>
      <vt:lpstr>所需时间比较</vt:lpstr>
      <vt:lpstr>未来更新计划</vt:lpstr>
      <vt:lpstr>总结</vt:lpstr>
      <vt:lpstr>致谢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Jinbo Cheng</dc:creator>
  <cp:lastModifiedBy>Jinbo Cheng</cp:lastModifiedBy>
  <cp:revision>82</cp:revision>
  <dcterms:modified xsi:type="dcterms:W3CDTF">2017-04-22T06:50:53Z</dcterms:modified>
</cp:coreProperties>
</file>